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16"/>
  </p:notesMasterIdLst>
  <p:sldIdLst>
    <p:sldId id="256" r:id="rId2"/>
    <p:sldId id="295" r:id="rId3"/>
    <p:sldId id="296" r:id="rId4"/>
    <p:sldId id="299" r:id="rId5"/>
    <p:sldId id="293" r:id="rId6"/>
    <p:sldId id="298" r:id="rId7"/>
    <p:sldId id="300" r:id="rId8"/>
    <p:sldId id="278" r:id="rId9"/>
    <p:sldId id="301" r:id="rId10"/>
    <p:sldId id="297" r:id="rId11"/>
    <p:sldId id="261" r:id="rId12"/>
    <p:sldId id="302" r:id="rId13"/>
    <p:sldId id="281" r:id="rId14"/>
    <p:sldId id="290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9ECF"/>
    <a:srgbClr val="1A80C6"/>
    <a:srgbClr val="0094C8"/>
    <a:srgbClr val="008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5" autoAdjust="0"/>
    <p:restoredTop sz="95134" autoAdjust="0"/>
  </p:normalViewPr>
  <p:slideViewPr>
    <p:cSldViewPr>
      <p:cViewPr varScale="1">
        <p:scale>
          <a:sx n="67" d="100"/>
          <a:sy n="67" d="100"/>
        </p:scale>
        <p:origin x="38" y="8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9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lody Hanson" userId="7689434a-a25d-4dbb-a50b-841f6907c593" providerId="ADAL" clId="{7D8F435C-831F-49AD-A35B-90471A936B22}"/>
    <pc:docChg chg="custSel modSld">
      <pc:chgData name="Melody Hanson" userId="7689434a-a25d-4dbb-a50b-841f6907c593" providerId="ADAL" clId="{7D8F435C-831F-49AD-A35B-90471A936B22}" dt="2023-10-31T22:53:01.180" v="1" actId="478"/>
      <pc:docMkLst>
        <pc:docMk/>
      </pc:docMkLst>
      <pc:sldChg chg="delSp modSp mod">
        <pc:chgData name="Melody Hanson" userId="7689434a-a25d-4dbb-a50b-841f6907c593" providerId="ADAL" clId="{7D8F435C-831F-49AD-A35B-90471A936B22}" dt="2023-10-31T22:53:01.180" v="1" actId="478"/>
        <pc:sldMkLst>
          <pc:docMk/>
          <pc:sldMk cId="14208883" sldId="290"/>
        </pc:sldMkLst>
        <pc:spChg chg="mod">
          <ac:chgData name="Melody Hanson" userId="7689434a-a25d-4dbb-a50b-841f6907c593" providerId="ADAL" clId="{7D8F435C-831F-49AD-A35B-90471A936B22}" dt="2023-10-31T22:52:54.700" v="0" actId="6549"/>
          <ac:spMkLst>
            <pc:docMk/>
            <pc:sldMk cId="14208883" sldId="290"/>
            <ac:spMk id="21" creationId="{95F37EB7-884B-4214-9E6B-5A0A096034C3}"/>
          </ac:spMkLst>
        </pc:spChg>
        <pc:grpChg chg="del">
          <ac:chgData name="Melody Hanson" userId="7689434a-a25d-4dbb-a50b-841f6907c593" providerId="ADAL" clId="{7D8F435C-831F-49AD-A35B-90471A936B22}" dt="2023-10-31T22:53:01.180" v="1" actId="478"/>
          <ac:grpSpMkLst>
            <pc:docMk/>
            <pc:sldMk cId="14208883" sldId="290"/>
            <ac:grpSpMk id="22" creationId="{5D6CAD89-E3F6-496D-849A-0FE87FFDE3F2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C7550-07B0-41F6-98F0-749F21D39B4A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4B60E-AED5-4318-97F0-88513BDAB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0988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3159" y="514350"/>
            <a:ext cx="6000750" cy="2228851"/>
          </a:xfrm>
        </p:spPr>
        <p:txBody>
          <a:bodyPr anchor="b">
            <a:normAutofit/>
          </a:bodyPr>
          <a:lstStyle>
            <a:lvl1pPr algn="l">
              <a:defRPr sz="36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3159" y="2882900"/>
            <a:ext cx="4800600" cy="1460500"/>
          </a:xfrm>
        </p:spPr>
        <p:txBody>
          <a:bodyPr anchor="t">
            <a:normAutofit/>
          </a:bodyPr>
          <a:lstStyle>
            <a:lvl1pPr marL="0" indent="0" algn="l">
              <a:buNone/>
              <a:defRPr sz="1575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171009" y="6350"/>
            <a:ext cx="2857500" cy="28575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4581128" y="68659"/>
            <a:ext cx="4560491" cy="45604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426869" y="171450"/>
            <a:ext cx="3714750" cy="371475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501878" y="24209"/>
            <a:ext cx="3639742" cy="363974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884070" y="457201"/>
            <a:ext cx="3257549" cy="325754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9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14350" y="400050"/>
            <a:ext cx="8114109" cy="234315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85801" y="2882900"/>
            <a:ext cx="6228158" cy="3429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200"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456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anchor="ctr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086100"/>
            <a:ext cx="6401991" cy="1409700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87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59" y="514350"/>
            <a:ext cx="6858001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84659" y="2571750"/>
            <a:ext cx="6400800" cy="28575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225801"/>
            <a:ext cx="6400800" cy="1263649"/>
          </a:xfrm>
        </p:spPr>
        <p:txBody>
          <a:bodyPr anchor="ctr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2373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2571750"/>
            <a:ext cx="6400800" cy="1273050"/>
          </a:xfrm>
        </p:spPr>
        <p:txBody>
          <a:bodyPr anchor="b">
            <a:normAutofit/>
          </a:bodyPr>
          <a:lstStyle>
            <a:lvl1pPr algn="l">
              <a:defRPr sz="24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8" y="3849736"/>
            <a:ext cx="6401993" cy="6453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31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060" y="514350"/>
            <a:ext cx="6858000" cy="2057400"/>
          </a:xfrm>
        </p:spPr>
        <p:txBody>
          <a:bodyPr anchor="ctr">
            <a:normAutofit/>
          </a:bodyPr>
          <a:lstStyle>
            <a:lvl1pPr algn="l">
              <a:defRPr sz="24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0"/>
            <a:ext cx="6400801" cy="7874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733800"/>
            <a:ext cx="6400801" cy="76200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98859" y="60916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714059" y="2076451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7805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60" y="514350"/>
            <a:ext cx="7543800" cy="20574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13159" y="2946401"/>
            <a:ext cx="6400800" cy="62865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18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3575049"/>
            <a:ext cx="6400801" cy="9207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8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94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3909" y="514350"/>
            <a:ext cx="1543050" cy="3429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4350" y="514350"/>
            <a:ext cx="5867400" cy="398145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6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8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159" y="1504950"/>
            <a:ext cx="6400801" cy="1711200"/>
          </a:xfrm>
        </p:spPr>
        <p:txBody>
          <a:bodyPr anchor="b">
            <a:normAutofit/>
          </a:bodyPr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60" y="3371850"/>
            <a:ext cx="6400800" cy="1123950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bg2">
                    <a:lumMod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52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3159" y="514351"/>
            <a:ext cx="3703241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6100" y="514351"/>
            <a:ext cx="3700859" cy="271145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6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061" y="514350"/>
            <a:ext cx="3487340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159" y="952897"/>
            <a:ext cx="370324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9299" y="514350"/>
            <a:ext cx="3498851" cy="432197"/>
          </a:xfrm>
        </p:spPr>
        <p:txBody>
          <a:bodyPr anchor="b">
            <a:noAutofit/>
          </a:bodyPr>
          <a:lstStyle>
            <a:lvl1pPr marL="0" indent="0">
              <a:buNone/>
              <a:defRPr sz="21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4909" y="946546"/>
            <a:ext cx="3696891" cy="2272904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0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5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3759" y="514350"/>
            <a:ext cx="2743200" cy="1028700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3159" y="514350"/>
            <a:ext cx="4457701" cy="398145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3759" y="1657350"/>
            <a:ext cx="2743200" cy="156845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5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2109" y="1085850"/>
            <a:ext cx="4514850" cy="857250"/>
          </a:xfrm>
        </p:spPr>
        <p:txBody>
          <a:bodyPr anchor="b">
            <a:normAutofit/>
          </a:bodyPr>
          <a:lstStyle>
            <a:lvl1pPr algn="l">
              <a:defRPr sz="21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1759" y="685800"/>
            <a:ext cx="2460731" cy="3429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42109" y="2082800"/>
            <a:ext cx="4516041" cy="1536700"/>
          </a:xfrm>
        </p:spPr>
        <p:txBody>
          <a:bodyPr anchor="t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72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4000">
              <a:srgbClr val="319ECF"/>
            </a:gs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</a:gsLst>
          <a:lin ang="612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905227" y="2222500"/>
            <a:ext cx="2236394" cy="2406650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159" y="3365499"/>
            <a:ext cx="6400800" cy="1130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159" y="514351"/>
            <a:ext cx="6400800" cy="2711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8309" y="4629150"/>
            <a:ext cx="12001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20CC1E6-9721-4326-B64E-38684F0EF905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159" y="4629150"/>
            <a:ext cx="5657850" cy="27384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75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4183857"/>
            <a:ext cx="856684" cy="5024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24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56B0CD6B-EB22-4A0E-8B7B-8DBCC54D7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976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143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5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3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900113" indent="-214313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2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1572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1500188" indent="-128588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05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ZL_Raster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826856"/>
            <a:ext cx="1781971" cy="1156927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0" y="2223813"/>
            <a:ext cx="9147159" cy="16002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6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LZL </a:t>
            </a:r>
            <a:r>
              <a:rPr kumimoji="0" lang="en-US" altLang="en-US" sz="66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Engineering</a:t>
            </a:r>
            <a:endParaRPr kumimoji="0" lang="en-US" altLang="en-US" sz="66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1AC67EFC-2C2A-476C-9CA5-6FC0436D4A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9800" y="3530643"/>
            <a:ext cx="4724399" cy="5334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1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DEVELOPING PROCESS &amp; EQUIPMENT </a:t>
            </a: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="1" i="1" dirty="0">
                <a:solidFill>
                  <a:schemeClr val="tx1">
                    <a:lumMod val="95000"/>
                  </a:schemeClr>
                </a:solidFill>
                <a:latin typeface="Arial" pitchFamily="34" charset="0"/>
                <a:cs typeface="Arial" pitchFamily="34" charset="0"/>
              </a:rPr>
              <a:t>SOLUTIONS FOR YOUR APPLICATIONS</a:t>
            </a:r>
            <a:endParaRPr kumimoji="0" lang="en-US" altLang="en-US" sz="1600" b="0" i="1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63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DAB5E13B-B70A-4AAE-8898-609BE961C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789429" y="1846083"/>
            <a:ext cx="3508741" cy="2743200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055638BD-ACBD-4CD1-B9E5-C4715E923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209550"/>
            <a:ext cx="8665190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Next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Generation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 multiple-use Fluid Bed Systems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8EB3A9-3FFD-4133-A930-A64EF7EBC592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E10B982-4E6A-40A4-A6F4-96EBD4BBA3DE}"/>
              </a:ext>
            </a:extLst>
          </p:cNvPr>
          <p:cNvSpPr txBox="1">
            <a:spLocks/>
          </p:cNvSpPr>
          <p:nvPr/>
        </p:nvSpPr>
        <p:spPr>
          <a:xfrm>
            <a:off x="536698" y="1092065"/>
            <a:ext cx="7772400" cy="132330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LZL next generation Multiple-use Fluid Bed Systems are state-of-the-art and readily customizable for clients’ specific applications.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71446E-E7C2-4C00-873E-9CBBB421D34F}"/>
              </a:ext>
            </a:extLst>
          </p:cNvPr>
          <p:cNvGrpSpPr/>
          <p:nvPr/>
        </p:nvGrpSpPr>
        <p:grpSpPr>
          <a:xfrm>
            <a:off x="508395" y="2009806"/>
            <a:ext cx="7152045" cy="2314544"/>
            <a:chOff x="544155" y="2447253"/>
            <a:chExt cx="7152045" cy="231454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3439023-1CEB-4F4E-AF1B-4FE5BB813202}"/>
                </a:ext>
              </a:extLst>
            </p:cNvPr>
            <p:cNvSpPr/>
            <p:nvPr/>
          </p:nvSpPr>
          <p:spPr>
            <a:xfrm>
              <a:off x="762000" y="2447253"/>
              <a:ext cx="6934200" cy="2314544"/>
            </a:xfrm>
            <a:prstGeom prst="rect">
              <a:avLst/>
            </a:prstGeo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Equipment Options available on 5 / 30 / 120 / 300 / 500 kg Units</a:t>
              </a:r>
            </a:p>
            <a:p>
              <a:pPr>
                <a:lnSpc>
                  <a:spcPct val="150000"/>
                </a:lnSpc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Precise process control for agglomeration and encapsulation applications</a:t>
              </a:r>
            </a:p>
            <a:p>
              <a:pPr>
                <a:lnSpc>
                  <a:spcPct val="150000"/>
                </a:lnSpc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Lipid &amp; Aqueous Coating</a:t>
              </a:r>
            </a:p>
            <a:p>
              <a:pPr>
                <a:lnSpc>
                  <a:spcPct val="150000"/>
                </a:lnSpc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High shear granulation</a:t>
              </a:r>
            </a:p>
            <a:p>
              <a:pPr>
                <a:lnSpc>
                  <a:spcPct val="150000"/>
                </a:lnSpc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Automated product load and unload</a:t>
              </a:r>
            </a:p>
            <a:p>
              <a:pPr>
                <a:lnSpc>
                  <a:spcPct val="150000"/>
                </a:lnSpc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In-line sample taken for QC testing</a:t>
              </a:r>
            </a:p>
            <a:p>
              <a:pPr>
                <a:lnSpc>
                  <a:spcPct val="150000"/>
                </a:lnSpc>
              </a:pPr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Easy-to-use automated control systems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181298E-B53F-46F4-B6B1-D2816A525EA1}"/>
                </a:ext>
              </a:extLst>
            </p:cNvPr>
            <p:cNvSpPr txBox="1"/>
            <p:nvPr/>
          </p:nvSpPr>
          <p:spPr>
            <a:xfrm>
              <a:off x="544155" y="2849794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●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D91C21-2F02-400F-95EE-D6D02A240A35}"/>
                </a:ext>
              </a:extLst>
            </p:cNvPr>
            <p:cNvSpPr txBox="1"/>
            <p:nvPr/>
          </p:nvSpPr>
          <p:spPr>
            <a:xfrm>
              <a:off x="551789" y="2527201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●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B42F0E-C9C6-467B-99E6-41F5CE50E388}"/>
                </a:ext>
              </a:extLst>
            </p:cNvPr>
            <p:cNvSpPr txBox="1"/>
            <p:nvPr/>
          </p:nvSpPr>
          <p:spPr>
            <a:xfrm>
              <a:off x="544155" y="3165578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●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978D2B-A73D-4938-80C1-A012983FAEA3}"/>
                </a:ext>
              </a:extLst>
            </p:cNvPr>
            <p:cNvSpPr txBox="1"/>
            <p:nvPr/>
          </p:nvSpPr>
          <p:spPr>
            <a:xfrm>
              <a:off x="544155" y="4129254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●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CECD130-3D6F-4EC5-8382-D4044FD0343D}"/>
                </a:ext>
              </a:extLst>
            </p:cNvPr>
            <p:cNvSpPr txBox="1"/>
            <p:nvPr/>
          </p:nvSpPr>
          <p:spPr>
            <a:xfrm>
              <a:off x="544155" y="4451847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●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00F263C-8C61-4CE8-BD2F-EC6D42A6E6E2}"/>
                </a:ext>
              </a:extLst>
            </p:cNvPr>
            <p:cNvSpPr txBox="1"/>
            <p:nvPr/>
          </p:nvSpPr>
          <p:spPr>
            <a:xfrm>
              <a:off x="544155" y="3798121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●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AB76DC7-1410-4ADA-970B-350533FFBB84}"/>
                </a:ext>
              </a:extLst>
            </p:cNvPr>
            <p:cNvSpPr txBox="1"/>
            <p:nvPr/>
          </p:nvSpPr>
          <p:spPr>
            <a:xfrm>
              <a:off x="544155" y="3488171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●</a:t>
              </a:r>
            </a:p>
          </p:txBody>
        </p:sp>
      </p:grpSp>
      <p:sp>
        <p:nvSpPr>
          <p:cNvPr id="38" name="AutoShape 5">
            <a:extLst>
              <a:ext uri="{FF2B5EF4-FFF2-40B4-BE49-F238E27FC236}">
                <a16:creationId xmlns:a16="http://schemas.microsoft.com/office/drawing/2014/main" id="{D9FF2871-1F95-4F17-9456-5AC968C15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8898" y="4426788"/>
            <a:ext cx="2209801" cy="495301"/>
          </a:xfrm>
          <a:prstGeom prst="roundRect">
            <a:avLst>
              <a:gd name="adj" fmla="val 16667"/>
            </a:avLst>
          </a:prstGeom>
          <a:noFill/>
          <a:ln w="38100" algn="in">
            <a:noFill/>
            <a:round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COMMERCIAL 300 KG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itchFamily="34" charset="0"/>
                <a:cs typeface="Arial" pitchFamily="34" charset="0"/>
              </a:rPr>
              <a:t>FLUID BED SYSTEM</a:t>
            </a:r>
            <a:endParaRPr kumimoji="0" lang="en-US" altLang="en-US" sz="36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2224" y="4114064"/>
            <a:ext cx="3048000" cy="776880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marL="0" lvl="0" indent="0"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200" dirty="0">
              <a:solidFill>
                <a:schemeClr val="tx1"/>
              </a:solidFill>
              <a:latin typeface="Arial Black" pitchFamily="34" charset="0"/>
              <a:cs typeface="Arial" pitchFamily="34" charset="0"/>
            </a:endParaRPr>
          </a:p>
          <a:p>
            <a:pPr marL="0" lvl="0" indent="0" algn="ctr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1200" dirty="0">
                <a:solidFill>
                  <a:schemeClr val="tx1"/>
                </a:solidFill>
                <a:latin typeface="Arial Black" pitchFamily="34" charset="0"/>
                <a:cs typeface="Arial" pitchFamily="34" charset="0"/>
              </a:rPr>
              <a:t> 30 KG AGGLOMERATION &amp; ENCAPSULATION SYSTEMS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pic>
        <p:nvPicPr>
          <p:cNvPr id="3074" name="Picture 2" descr="30 k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12" y="1339059"/>
            <a:ext cx="3858824" cy="2706859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4" name="Picture 2" descr="C:\Users\Melody Hanson\Desktop\Brochure\5kg.jpg">
            <a:extLst>
              <a:ext uri="{FF2B5EF4-FFF2-40B4-BE49-F238E27FC236}">
                <a16:creationId xmlns:a16="http://schemas.microsoft.com/office/drawing/2014/main" id="{EF819A80-FD61-4B8A-8F4A-E72A990E0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343400" y="1339058"/>
            <a:ext cx="4628601" cy="2706859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4F99DD-4251-469A-A9A9-7D7EDD977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4127674"/>
            <a:ext cx="3124200" cy="73007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n-US" sz="1200" dirty="0">
                <a:latin typeface="Arial Black" panose="020B0A04020102020204" pitchFamily="34" charset="0"/>
              </a:rPr>
              <a:t>5 KG R&amp;D Agglomeration &amp; Encapsulation System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90B923B8-22BB-4873-A5BE-CDA9F6266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209550"/>
            <a:ext cx="8665190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Next Generation multiple-use Fluid Bed Systems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C76A73C-A103-491C-B061-AF334992C06E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57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357204" y="1007599"/>
            <a:ext cx="1751184" cy="4616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 Black" panose="020B0A04020102020204" pitchFamily="34" charset="0"/>
              </a:rPr>
              <a:t>Corporate Headquarters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7E7B529-7967-4E69-AE5C-D4D5CD7133E4}"/>
              </a:ext>
            </a:extLst>
          </p:cNvPr>
          <p:cNvSpPr txBox="1"/>
          <p:nvPr/>
        </p:nvSpPr>
        <p:spPr>
          <a:xfrm>
            <a:off x="6250121" y="1015152"/>
            <a:ext cx="1751184" cy="461665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Arial Black" panose="020B0A04020102020204" pitchFamily="34" charset="0"/>
              </a:rPr>
              <a:t>Global Installations</a:t>
            </a:r>
          </a:p>
        </p:txBody>
      </p:sp>
      <p:sp>
        <p:nvSpPr>
          <p:cNvPr id="41" name="Text Box 3">
            <a:extLst>
              <a:ext uri="{FF2B5EF4-FFF2-40B4-BE49-F238E27FC236}">
                <a16:creationId xmlns:a16="http://schemas.microsoft.com/office/drawing/2014/main" id="{8AFB120D-8C17-4A7B-BC30-4DACCC3B4C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209550"/>
            <a:ext cx="8665190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Next Generation multiple-use Fluid Bed Systems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ABD32C5-4492-4F8B-9487-73D4FD7A7586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DA84D646-EB08-4E21-B792-8F9A3FCBF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82" y="1514306"/>
            <a:ext cx="5867400" cy="359661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AutoShape 11"/>
          <p:cNvSpPr>
            <a:spLocks noChangeArrowheads="1"/>
          </p:cNvSpPr>
          <p:nvPr/>
        </p:nvSpPr>
        <p:spPr bwMode="auto">
          <a:xfrm>
            <a:off x="152400" y="1200150"/>
            <a:ext cx="2764341" cy="3795665"/>
          </a:xfrm>
          <a:prstGeom prst="roundRect">
            <a:avLst>
              <a:gd name="adj" fmla="val 16667"/>
            </a:avLst>
          </a:prstGeom>
          <a:solidFill>
            <a:schemeClr val="tx1">
              <a:alpha val="61000"/>
            </a:schemeClr>
          </a:solidFill>
          <a:ln w="38100" algn="ctr">
            <a:noFill/>
            <a:round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LZL technologies support industrial applications on a global scale in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Animal Nutrition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Aquaculture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Biotechnology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Human Nutrition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Industrial Chemicals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Utilizing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Controlled Release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Particle Protection&amp;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Particle Formation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Characteristics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 enhance </a:t>
            </a:r>
            <a:r>
              <a:rPr lang="en-US" altLang="en-US" sz="1400" b="1" dirty="0">
                <a:solidFill>
                  <a:srgbClr val="FF33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client’s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33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bottom line with our proprietary  technology.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425145-FACE-4153-AF30-355390FC916F}"/>
              </a:ext>
            </a:extLst>
          </p:cNvPr>
          <p:cNvSpPr txBox="1"/>
          <p:nvPr/>
        </p:nvSpPr>
        <p:spPr>
          <a:xfrm>
            <a:off x="457422" y="197681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A80C6"/>
                </a:solidFill>
              </a:rPr>
              <a:t>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0EE32D-D34D-4189-87D4-30CFDFD61D6F}"/>
              </a:ext>
            </a:extLst>
          </p:cNvPr>
          <p:cNvSpPr txBox="1"/>
          <p:nvPr/>
        </p:nvSpPr>
        <p:spPr>
          <a:xfrm>
            <a:off x="460742" y="220366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A80C6"/>
                </a:solidFill>
              </a:rPr>
              <a:t>●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CE793C-2F0A-4F88-BED1-478FB9E59DFD}"/>
              </a:ext>
            </a:extLst>
          </p:cNvPr>
          <p:cNvSpPr txBox="1"/>
          <p:nvPr/>
        </p:nvSpPr>
        <p:spPr>
          <a:xfrm>
            <a:off x="459182" y="241585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A80C6"/>
                </a:solidFill>
              </a:rPr>
              <a:t>●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278F7A-A509-49D4-8EC0-AEA2E11BEEB7}"/>
              </a:ext>
            </a:extLst>
          </p:cNvPr>
          <p:cNvSpPr txBox="1"/>
          <p:nvPr/>
        </p:nvSpPr>
        <p:spPr>
          <a:xfrm>
            <a:off x="459182" y="262027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A80C6"/>
                </a:solidFill>
              </a:rPr>
              <a:t>●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3FC537B-144B-424B-82FA-856DEC4F7548}"/>
              </a:ext>
            </a:extLst>
          </p:cNvPr>
          <p:cNvSpPr txBox="1"/>
          <p:nvPr/>
        </p:nvSpPr>
        <p:spPr>
          <a:xfrm>
            <a:off x="462502" y="283319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A80C6"/>
                </a:solidFill>
              </a:rPr>
              <a:t>●</a:t>
            </a:r>
          </a:p>
        </p:txBody>
      </p:sp>
      <p:pic>
        <p:nvPicPr>
          <p:cNvPr id="43" name="Picture 2" descr="LZL_RasterLogo">
            <a:extLst>
              <a:ext uri="{FF2B5EF4-FFF2-40B4-BE49-F238E27FC236}">
                <a16:creationId xmlns:a16="http://schemas.microsoft.com/office/drawing/2014/main" id="{0E83076E-F78E-4A9F-9110-5778FA525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0711" y="1007847"/>
            <a:ext cx="724173" cy="47016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8766FE35-7764-46DC-81BB-2404AA7C31F2}"/>
              </a:ext>
            </a:extLst>
          </p:cNvPr>
          <p:cNvSpPr>
            <a:spLocks noChangeAspect="1"/>
          </p:cNvSpPr>
          <p:nvPr/>
        </p:nvSpPr>
        <p:spPr>
          <a:xfrm>
            <a:off x="5976582" y="1183567"/>
            <a:ext cx="109728" cy="10972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D37AFA8-D40B-4022-ABBF-16A73D147E62}"/>
              </a:ext>
            </a:extLst>
          </p:cNvPr>
          <p:cNvSpPr>
            <a:spLocks noChangeAspect="1"/>
          </p:cNvSpPr>
          <p:nvPr/>
        </p:nvSpPr>
        <p:spPr>
          <a:xfrm>
            <a:off x="7759967" y="1183567"/>
            <a:ext cx="109728" cy="10972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2C86383-8A94-47EE-AFF4-35C0B7E50AFD}"/>
              </a:ext>
            </a:extLst>
          </p:cNvPr>
          <p:cNvSpPr>
            <a:spLocks noChangeAspect="1"/>
          </p:cNvSpPr>
          <p:nvPr/>
        </p:nvSpPr>
        <p:spPr>
          <a:xfrm>
            <a:off x="4201170" y="2813389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5B929E6-985F-4C80-B0DF-4E9B67299C0E}"/>
              </a:ext>
            </a:extLst>
          </p:cNvPr>
          <p:cNvSpPr>
            <a:spLocks noChangeAspect="1"/>
          </p:cNvSpPr>
          <p:nvPr/>
        </p:nvSpPr>
        <p:spPr>
          <a:xfrm>
            <a:off x="4239270" y="2788312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395F2B84-AE93-44B1-8E75-2171C16C4295}"/>
              </a:ext>
            </a:extLst>
          </p:cNvPr>
          <p:cNvSpPr>
            <a:spLocks noChangeAspect="1"/>
          </p:cNvSpPr>
          <p:nvPr/>
        </p:nvSpPr>
        <p:spPr>
          <a:xfrm>
            <a:off x="4268901" y="2790941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DDD8FA0-C7CA-4F3B-9EFD-5D11B632A1DE}"/>
              </a:ext>
            </a:extLst>
          </p:cNvPr>
          <p:cNvSpPr>
            <a:spLocks noChangeAspect="1"/>
          </p:cNvSpPr>
          <p:nvPr/>
        </p:nvSpPr>
        <p:spPr>
          <a:xfrm>
            <a:off x="4307001" y="2796034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4FC5830-3806-4EA5-B1CC-47A338249090}"/>
              </a:ext>
            </a:extLst>
          </p:cNvPr>
          <p:cNvSpPr>
            <a:spLocks noChangeAspect="1"/>
          </p:cNvSpPr>
          <p:nvPr/>
        </p:nvSpPr>
        <p:spPr>
          <a:xfrm>
            <a:off x="4336427" y="2824497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396AC1F-69FE-4BC6-A09C-580ADE5741BB}"/>
              </a:ext>
            </a:extLst>
          </p:cNvPr>
          <p:cNvSpPr>
            <a:spLocks noChangeAspect="1"/>
          </p:cNvSpPr>
          <p:nvPr/>
        </p:nvSpPr>
        <p:spPr>
          <a:xfrm>
            <a:off x="4359494" y="2846585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F76E9E4-1DF8-4FDF-8943-DB4040C7D5DD}"/>
              </a:ext>
            </a:extLst>
          </p:cNvPr>
          <p:cNvSpPr>
            <a:spLocks noChangeAspect="1"/>
          </p:cNvSpPr>
          <p:nvPr/>
        </p:nvSpPr>
        <p:spPr>
          <a:xfrm>
            <a:off x="4336427" y="2870207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E63ED74-8AE4-4D3D-A9A4-5C43BC0614D3}"/>
              </a:ext>
            </a:extLst>
          </p:cNvPr>
          <p:cNvSpPr>
            <a:spLocks noChangeAspect="1"/>
          </p:cNvSpPr>
          <p:nvPr/>
        </p:nvSpPr>
        <p:spPr>
          <a:xfrm>
            <a:off x="4298327" y="2854967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30E8650-B0AB-4545-B35F-DD3F54649377}"/>
              </a:ext>
            </a:extLst>
          </p:cNvPr>
          <p:cNvSpPr>
            <a:spLocks noChangeAspect="1"/>
          </p:cNvSpPr>
          <p:nvPr/>
        </p:nvSpPr>
        <p:spPr>
          <a:xfrm>
            <a:off x="4307001" y="2882904"/>
            <a:ext cx="76200" cy="7263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191487D-1583-4A52-B47F-F81CCB41CB97}"/>
              </a:ext>
            </a:extLst>
          </p:cNvPr>
          <p:cNvSpPr>
            <a:spLocks noChangeAspect="1"/>
          </p:cNvSpPr>
          <p:nvPr/>
        </p:nvSpPr>
        <p:spPr>
          <a:xfrm>
            <a:off x="5027912" y="4152404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A55AAC6-F79A-49E7-BC5C-80F66A32F014}"/>
              </a:ext>
            </a:extLst>
          </p:cNvPr>
          <p:cNvSpPr>
            <a:spLocks noChangeAspect="1"/>
          </p:cNvSpPr>
          <p:nvPr/>
        </p:nvSpPr>
        <p:spPr>
          <a:xfrm>
            <a:off x="5094381" y="4215393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CC9D13A-CDD7-496D-BD0C-7DC795830271}"/>
              </a:ext>
            </a:extLst>
          </p:cNvPr>
          <p:cNvSpPr>
            <a:spLocks noChangeAspect="1"/>
          </p:cNvSpPr>
          <p:nvPr/>
        </p:nvSpPr>
        <p:spPr>
          <a:xfrm>
            <a:off x="5715000" y="2715674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5933588-E1FD-4DB0-85EB-15429FDD49A7}"/>
              </a:ext>
            </a:extLst>
          </p:cNvPr>
          <p:cNvSpPr>
            <a:spLocks noChangeAspect="1"/>
          </p:cNvSpPr>
          <p:nvPr/>
        </p:nvSpPr>
        <p:spPr>
          <a:xfrm>
            <a:off x="4560570" y="2990740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7207606-DDF4-44B5-867C-3CFA07185F9C}"/>
              </a:ext>
            </a:extLst>
          </p:cNvPr>
          <p:cNvSpPr>
            <a:spLocks noChangeAspect="1"/>
          </p:cNvSpPr>
          <p:nvPr/>
        </p:nvSpPr>
        <p:spPr>
          <a:xfrm>
            <a:off x="7683767" y="2956450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081E38C-1ADD-49DE-A3DC-1F95681914CC}"/>
              </a:ext>
            </a:extLst>
          </p:cNvPr>
          <p:cNvSpPr>
            <a:spLocks noChangeAspect="1"/>
          </p:cNvSpPr>
          <p:nvPr/>
        </p:nvSpPr>
        <p:spPr>
          <a:xfrm>
            <a:off x="7607567" y="3333750"/>
            <a:ext cx="76200" cy="72638"/>
          </a:xfrm>
          <a:prstGeom prst="ellipse">
            <a:avLst/>
          </a:prstGeom>
          <a:solidFill>
            <a:srgbClr val="FFFF00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9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utoShape 11">
            <a:extLst>
              <a:ext uri="{FF2B5EF4-FFF2-40B4-BE49-F238E27FC236}">
                <a16:creationId xmlns:a16="http://schemas.microsoft.com/office/drawing/2014/main" id="{3AEF6518-4896-4610-878A-C6ABACD93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511" y="971550"/>
            <a:ext cx="8549567" cy="3873825"/>
          </a:xfrm>
          <a:prstGeom prst="roundRect">
            <a:avLst>
              <a:gd name="adj" fmla="val 7888"/>
            </a:avLst>
          </a:prstGeom>
          <a:solidFill>
            <a:schemeClr val="tx1">
              <a:alpha val="25000"/>
            </a:schemeClr>
          </a:solidFill>
          <a:ln w="38100" algn="ctr">
            <a:noFill/>
            <a:round/>
            <a:headEnd/>
            <a:tailEnd/>
          </a:ln>
          <a:effectLst/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FF33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3105" y="1081220"/>
            <a:ext cx="8047495" cy="784830"/>
          </a:xfrm>
          <a:prstGeom prst="rect">
            <a:avLst/>
          </a:prstGeom>
          <a:effectLst>
            <a:outerShdw blurRad="50800" dist="38100" algn="l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LZL’s dedicated facility provides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labs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 plants 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full-scale commercial systems 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prototype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toll processing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development to product launch, LZL provides </a:t>
            </a:r>
            <a:r>
              <a:rPr 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varied support and solutions </a:t>
            </a:r>
            <a:r>
              <a:rPr 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your process challenges.</a:t>
            </a:r>
            <a:endParaRPr lang="en-US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A5436C-20D9-458C-98E0-F52676E3E064}"/>
              </a:ext>
            </a:extLst>
          </p:cNvPr>
          <p:cNvSpPr/>
          <p:nvPr/>
        </p:nvSpPr>
        <p:spPr>
          <a:xfrm>
            <a:off x="4191000" y="36195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 Unicode MS" pitchFamily="34" charset="-128"/>
                <a:cs typeface="Arial" pitchFamily="34" charset="0"/>
              </a:rPr>
              <a:t>. </a:t>
            </a: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9A69DE0B-6432-4D8F-8923-246402F77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891" y="2102413"/>
            <a:ext cx="8136321" cy="87573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0800" dist="38100" algn="l" rotWithShape="0">
              <a:schemeClr val="tx2">
                <a:lumMod val="50000"/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LZL’s innovative fluid bed technology and decades of industrial experience provides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better agglomerated particle structure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superior dispersion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dissolution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better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 coating 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hot-melt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aqueous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 shell materials provide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superior controlled release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controlled reactions 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protection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kumimoji="0" lang="en-US" altLang="en-US" sz="15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5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2903F6-14BE-4F49-AA2E-A1667892D829}"/>
              </a:ext>
            </a:extLst>
          </p:cNvPr>
          <p:cNvSpPr/>
          <p:nvPr/>
        </p:nvSpPr>
        <p:spPr>
          <a:xfrm>
            <a:off x="444574" y="2518453"/>
            <a:ext cx="64198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DEC3446E-7685-46D2-9132-DBEB388A56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" y="145724"/>
            <a:ext cx="8665190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Our Commitment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348B633-68B0-42DE-8FAB-5CFA688B0932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73CAB1B-5580-4B63-83B9-DF0443BC1733}"/>
              </a:ext>
            </a:extLst>
          </p:cNvPr>
          <p:cNvSpPr/>
          <p:nvPr/>
        </p:nvSpPr>
        <p:spPr>
          <a:xfrm>
            <a:off x="632652" y="3433829"/>
            <a:ext cx="6242241" cy="1477328"/>
          </a:xfrm>
          <a:prstGeom prst="rect">
            <a:avLst/>
          </a:prstGeom>
          <a:effectLst>
            <a:outerShdw blurRad="50800" dist="38100" algn="l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New Generation LZL fluid bed systems are optimized for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customized applications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Upgrade and automate 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your existing system for simpler process control and increased productivity. Efficient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precision plating 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en-US" sz="1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wet cake drying </a:t>
            </a:r>
            <a:r>
              <a:rPr lang="en-US" altLang="en-US" sz="1500" b="1" dirty="0">
                <a:latin typeface="Arial" panose="020B0604020202020204" pitchFamily="34" charset="0"/>
                <a:cs typeface="Arial" panose="020B0604020202020204" pitchFamily="34" charset="0"/>
              </a:rPr>
              <a:t>are an added advantage.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en-US" altLang="en-US" sz="1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D611B7-5DDA-4465-899E-2011176CC648}"/>
              </a:ext>
            </a:extLst>
          </p:cNvPr>
          <p:cNvSpPr txBox="1"/>
          <p:nvPr/>
        </p:nvSpPr>
        <p:spPr>
          <a:xfrm>
            <a:off x="304800" y="109777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416DF7-26E1-4755-A537-70BDDB76E9B6}"/>
              </a:ext>
            </a:extLst>
          </p:cNvPr>
          <p:cNvSpPr txBox="1"/>
          <p:nvPr/>
        </p:nvSpPr>
        <p:spPr>
          <a:xfrm>
            <a:off x="341432" y="343612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374EF93-0AAC-40AE-935E-E1327FB534E8}"/>
              </a:ext>
            </a:extLst>
          </p:cNvPr>
          <p:cNvSpPr txBox="1"/>
          <p:nvPr/>
        </p:nvSpPr>
        <p:spPr>
          <a:xfrm>
            <a:off x="334230" y="2146266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8D452BD-E1FC-4227-9779-F1C3031CA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220940"/>
            <a:ext cx="3684958" cy="368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97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Building SW View 2">
            <a:extLst>
              <a:ext uri="{FF2B5EF4-FFF2-40B4-BE49-F238E27FC236}">
                <a16:creationId xmlns:a16="http://schemas.microsoft.com/office/drawing/2014/main" id="{EE336097-53D9-4DC2-B2BB-A90FC5C35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76282"/>
            <a:ext cx="3540418" cy="1963183"/>
          </a:xfrm>
          <a:prstGeom prst="roundRect">
            <a:avLst>
              <a:gd name="adj" fmla="val 16667"/>
            </a:avLst>
          </a:prstGeom>
          <a:noFill/>
          <a:ln w="9525" algn="in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7C3243B9-545F-44B7-872E-4AB5A0F43A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133350"/>
            <a:ext cx="4803759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Contact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908A0CB-C9D9-45F7-9A70-BBEE52070CAC}"/>
              </a:ext>
            </a:extLst>
          </p:cNvPr>
          <p:cNvSpPr txBox="1">
            <a:spLocks/>
          </p:cNvSpPr>
          <p:nvPr/>
        </p:nvSpPr>
        <p:spPr>
          <a:xfrm>
            <a:off x="768042" y="3486150"/>
            <a:ext cx="3117368" cy="12192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Headquarters &amp; Technical Center </a:t>
            </a: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LZL Engineering, LLC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2300 Park Drive, Suite 300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Owatonna, MN 55060  USA</a:t>
            </a:r>
          </a:p>
          <a:p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7B1D3A-6FEC-4988-8DAC-A4523B12CB3E}"/>
              </a:ext>
            </a:extLst>
          </p:cNvPr>
          <p:cNvGrpSpPr/>
          <p:nvPr/>
        </p:nvGrpSpPr>
        <p:grpSpPr>
          <a:xfrm>
            <a:off x="4958903" y="2162948"/>
            <a:ext cx="3270558" cy="580356"/>
            <a:chOff x="4958903" y="2162948"/>
            <a:chExt cx="3270558" cy="580356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B3FCB35E-EC4C-4E46-97A8-C1F6FAC02048}"/>
                </a:ext>
              </a:extLst>
            </p:cNvPr>
            <p:cNvSpPr txBox="1">
              <a:spLocks/>
            </p:cNvSpPr>
            <p:nvPr/>
          </p:nvSpPr>
          <p:spPr>
            <a:xfrm>
              <a:off x="4958903" y="2228176"/>
              <a:ext cx="3270558" cy="515128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575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3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6858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2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0287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3716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7145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0574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4003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7432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endParaRPr lang="en-US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n-US" alt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Email: 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laurence.lee@lzlengineering.com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n-US" alt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E6C650CF-B67D-4B7E-9DA7-0B7CADB0FBE8}"/>
                </a:ext>
              </a:extLst>
            </p:cNvPr>
            <p:cNvSpPr txBox="1">
              <a:spLocks/>
            </p:cNvSpPr>
            <p:nvPr/>
          </p:nvSpPr>
          <p:spPr>
            <a:xfrm>
              <a:off x="4970436" y="2162948"/>
              <a:ext cx="3030564" cy="30840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575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3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6858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2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0287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3716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7145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0574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4003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7432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n-US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Laurence Lee, Ph.D./MBA, CEO    </a:t>
              </a:r>
            </a:p>
          </p:txBody>
        </p:sp>
      </p:grp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E96DFC3-712C-4067-A4A3-D5CAA1A5FDFE}"/>
              </a:ext>
            </a:extLst>
          </p:cNvPr>
          <p:cNvSpPr txBox="1">
            <a:spLocks/>
          </p:cNvSpPr>
          <p:nvPr/>
        </p:nvSpPr>
        <p:spPr>
          <a:xfrm>
            <a:off x="4958903" y="1109124"/>
            <a:ext cx="2667000" cy="1305182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Tel: 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612-930-7330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-US" altLang="en-US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info@lzlengineering</a:t>
            </a:r>
            <a:r>
              <a:rPr lang="en-US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.com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D95617-A000-41FB-BD00-B811AB36D3C8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3A148F6-219B-424F-99AB-4E3CE82AE895}"/>
              </a:ext>
            </a:extLst>
          </p:cNvPr>
          <p:cNvGrpSpPr/>
          <p:nvPr/>
        </p:nvGrpSpPr>
        <p:grpSpPr>
          <a:xfrm>
            <a:off x="4958903" y="2800350"/>
            <a:ext cx="3279714" cy="542409"/>
            <a:chOff x="4958903" y="2800350"/>
            <a:chExt cx="3279714" cy="54240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E928393B-7679-47EE-9891-5A26340E3EFD}"/>
                </a:ext>
              </a:extLst>
            </p:cNvPr>
            <p:cNvSpPr txBox="1">
              <a:spLocks/>
            </p:cNvSpPr>
            <p:nvPr/>
          </p:nvSpPr>
          <p:spPr>
            <a:xfrm>
              <a:off x="4968059" y="2848748"/>
              <a:ext cx="3270558" cy="49401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575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3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6858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2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0287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3716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7145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0574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4003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7432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endParaRPr lang="en-US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n-US" alt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Email: gary.masters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@lzlengineering.com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n-US" alt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Content Placeholder 2">
              <a:extLst>
                <a:ext uri="{FF2B5EF4-FFF2-40B4-BE49-F238E27FC236}">
                  <a16:creationId xmlns:a16="http://schemas.microsoft.com/office/drawing/2014/main" id="{C6EAE9E0-2DCD-4EF0-B5B8-CF94D1DD2EEE}"/>
                </a:ext>
              </a:extLst>
            </p:cNvPr>
            <p:cNvSpPr txBox="1">
              <a:spLocks/>
            </p:cNvSpPr>
            <p:nvPr/>
          </p:nvSpPr>
          <p:spPr>
            <a:xfrm>
              <a:off x="4958903" y="2800350"/>
              <a:ext cx="3030564" cy="30840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575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3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6858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2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0287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3716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7145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0574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4003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7432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n-US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Gary Masters, General Manager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8734FF-D1D7-40E5-B162-47F2F4490194}"/>
              </a:ext>
            </a:extLst>
          </p:cNvPr>
          <p:cNvGrpSpPr/>
          <p:nvPr/>
        </p:nvGrpSpPr>
        <p:grpSpPr>
          <a:xfrm>
            <a:off x="4969155" y="3486150"/>
            <a:ext cx="3281655" cy="555409"/>
            <a:chOff x="4969155" y="3486150"/>
            <a:chExt cx="3281655" cy="555409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3343BC9B-9B64-49EB-A393-AEA13A962D1A}"/>
                </a:ext>
              </a:extLst>
            </p:cNvPr>
            <p:cNvSpPr txBox="1">
              <a:spLocks/>
            </p:cNvSpPr>
            <p:nvPr/>
          </p:nvSpPr>
          <p:spPr>
            <a:xfrm>
              <a:off x="4969155" y="3486150"/>
              <a:ext cx="3030564" cy="308404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575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3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6858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2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0287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3716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7145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0574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4003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7432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n-US" altLang="en-US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Melody Hanson, VP Sales &amp; Marketing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63F54089-83CC-4006-9647-FED542B9F32E}"/>
                </a:ext>
              </a:extLst>
            </p:cNvPr>
            <p:cNvSpPr txBox="1">
              <a:spLocks/>
            </p:cNvSpPr>
            <p:nvPr/>
          </p:nvSpPr>
          <p:spPr>
            <a:xfrm>
              <a:off x="4980252" y="3547548"/>
              <a:ext cx="3270558" cy="494011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l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575" kern="1200" cap="none">
                  <a:solidFill>
                    <a:schemeClr val="bg2">
                      <a:lumMod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3429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3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6858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2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0287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3716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17145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0574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24003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2743200" indent="0" algn="ctr" defTabSz="342900" rtl="0" eaLnBrk="1" latinLnBrk="0" hangingPunct="1">
                <a:spcBef>
                  <a:spcPct val="20000"/>
                </a:spcBef>
                <a:spcAft>
                  <a:spcPts val="450"/>
                </a:spcAft>
                <a:buClr>
                  <a:schemeClr val="tx1"/>
                </a:buClr>
                <a:buSzPct val="80000"/>
                <a:buFont typeface="Wingdings 3" panose="05040102010807070707" pitchFamily="18" charset="2"/>
                <a:buNone/>
                <a:defRPr sz="105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endParaRPr lang="en-US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n-US" alt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Email: melody.hanson</a:t>
              </a:r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@lzlengineering.com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r>
                <a:rPr lang="en-US" altLang="en-US" sz="11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alt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0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094405AC-2F7E-4D7E-9F56-65F9969D39A3}"/>
              </a:ext>
            </a:extLst>
          </p:cNvPr>
          <p:cNvGrpSpPr/>
          <p:nvPr/>
        </p:nvGrpSpPr>
        <p:grpSpPr>
          <a:xfrm>
            <a:off x="6781800" y="895350"/>
            <a:ext cx="1970269" cy="4146975"/>
            <a:chOff x="6989581" y="979274"/>
            <a:chExt cx="1970269" cy="4146975"/>
          </a:xfrm>
        </p:grpSpPr>
        <p:pic>
          <p:nvPicPr>
            <p:cNvPr id="15" name="Picture 14" descr="A picture containing cup, blue, tableware, plastic&#10;&#10;Description automatically generated">
              <a:extLst>
                <a:ext uri="{FF2B5EF4-FFF2-40B4-BE49-F238E27FC236}">
                  <a16:creationId xmlns:a16="http://schemas.microsoft.com/office/drawing/2014/main" id="{BCF3683A-4E2C-4386-8364-6A34BF40B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7473" y="2932427"/>
              <a:ext cx="1894484" cy="2193822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18EF2AFA-1BAA-4EB3-8F2B-4FA34D3B49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9581" y="979274"/>
              <a:ext cx="1970269" cy="852514"/>
            </a:xfrm>
            <a:prstGeom prst="rect">
              <a:avLst/>
            </a:prstGeom>
            <a:effectLst>
              <a:softEdge rad="63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A close-up of a machine&#10;&#10;Description automatically generated with low confidence">
              <a:extLst>
                <a:ext uri="{FF2B5EF4-FFF2-40B4-BE49-F238E27FC236}">
                  <a16:creationId xmlns:a16="http://schemas.microsoft.com/office/drawing/2014/main" id="{59118995-0E9F-4A12-AFF7-3DDDFB023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1309" y="1860762"/>
              <a:ext cx="1928221" cy="1071665"/>
            </a:xfrm>
            <a:prstGeom prst="rect">
              <a:avLst/>
            </a:prstGeom>
            <a:effectLst>
              <a:softEdge rad="63500"/>
            </a:effectLst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077E3D-9ED6-4A41-8E90-1F388CECBC53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3">
            <a:extLst>
              <a:ext uri="{FF2B5EF4-FFF2-40B4-BE49-F238E27FC236}">
                <a16:creationId xmlns:a16="http://schemas.microsoft.com/office/drawing/2014/main" id="{67F33985-B351-4AEB-BA1F-A0D3E4EA8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57150"/>
            <a:ext cx="4803759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Company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 Profile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3BC2359-E5DC-419A-BF3F-17E69D2A95AE}"/>
              </a:ext>
            </a:extLst>
          </p:cNvPr>
          <p:cNvSpPr txBox="1">
            <a:spLocks/>
          </p:cNvSpPr>
          <p:nvPr/>
        </p:nvSpPr>
        <p:spPr>
          <a:xfrm>
            <a:off x="675628" y="1809750"/>
            <a:ext cx="6410972" cy="342900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LZL Engineering is a professional technical support company, focusing on delivering innovative, cost-effective food ingredient and processing solutions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keep customers ahead of trends.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founder and innovative engineer Laurence Lee (Ph.D./MBA) has  30 years of world-renowned experience in ingredient processing, particle coating and product formulating.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en-US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a state-of-the art processing solution company, our technical service team brings real value to our clients. From toll processing, R&amp;D support to equipment customization and installation, we provide the one-stop solution. A client can come to LZL Engineering with nothing more than an idea and come out with a proprietary process and a business-value product ready for market.</a:t>
            </a:r>
          </a:p>
          <a:p>
            <a:endParaRPr 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C6C3A-F4D0-447E-A6F6-DD8C53D4221A}"/>
              </a:ext>
            </a:extLst>
          </p:cNvPr>
          <p:cNvSpPr txBox="1"/>
          <p:nvPr/>
        </p:nvSpPr>
        <p:spPr>
          <a:xfrm>
            <a:off x="381249" y="180975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41507C-CC19-4F5A-BF75-90C5E58C0E9D}"/>
              </a:ext>
            </a:extLst>
          </p:cNvPr>
          <p:cNvSpPr txBox="1"/>
          <p:nvPr/>
        </p:nvSpPr>
        <p:spPr>
          <a:xfrm>
            <a:off x="364510" y="266700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AE810D-A9B1-4EA0-8FD4-0399554247DC}"/>
              </a:ext>
            </a:extLst>
          </p:cNvPr>
          <p:cNvSpPr txBox="1"/>
          <p:nvPr/>
        </p:nvSpPr>
        <p:spPr>
          <a:xfrm>
            <a:off x="364510" y="352425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BB398B8-43F7-4075-9E44-FCD74977B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71550"/>
            <a:ext cx="1035910" cy="672554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30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0422C037-6826-4FCC-A599-EFB4F2752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714" y="3144566"/>
            <a:ext cx="1936353" cy="1332184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2A8A42AE-3301-4932-8E6E-5AB018A63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564" y="1362075"/>
            <a:ext cx="3667418" cy="1800954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E5D59FB4-53F6-4100-90A0-9341865AA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498" y="3108429"/>
            <a:ext cx="1784942" cy="1339495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">
            <a:extLst>
              <a:ext uri="{FF2B5EF4-FFF2-40B4-BE49-F238E27FC236}">
                <a16:creationId xmlns:a16="http://schemas.microsoft.com/office/drawing/2014/main" id="{39FB3ADC-9DE3-43A9-AC3A-D4B0E85AC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59" y="1009647"/>
            <a:ext cx="4803759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Toll Manufacturing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A690F911-D7B9-48C5-8C20-832E31BC4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824" y="1940224"/>
            <a:ext cx="4803759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Contract Research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15384676-16B1-450C-81B3-196BCBE7B5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320" y="3248574"/>
            <a:ext cx="4803759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Equipment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055638BD-ACBD-4CD1-B9E5-C4715E923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57150"/>
            <a:ext cx="4803759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Our Services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18AFFA-FE83-41DD-9B14-7430856F2234}"/>
              </a:ext>
            </a:extLst>
          </p:cNvPr>
          <p:cNvSpPr txBox="1">
            <a:spLocks/>
          </p:cNvSpPr>
          <p:nvPr/>
        </p:nvSpPr>
        <p:spPr>
          <a:xfrm>
            <a:off x="847106" y="1333440"/>
            <a:ext cx="2353294" cy="7619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Agglomeration / Instantizing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5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Encapsulation / Coating</a:t>
            </a:r>
          </a:p>
          <a:p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A6B81C-4A24-4E22-B9EE-7FC31800D8CB}"/>
              </a:ext>
            </a:extLst>
          </p:cNvPr>
          <p:cNvSpPr txBox="1"/>
          <p:nvPr/>
        </p:nvSpPr>
        <p:spPr>
          <a:xfrm>
            <a:off x="598660" y="1362075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794373-E8C4-49CB-81E3-5D4B9B1AC152}"/>
              </a:ext>
            </a:extLst>
          </p:cNvPr>
          <p:cNvSpPr txBox="1"/>
          <p:nvPr/>
        </p:nvSpPr>
        <p:spPr>
          <a:xfrm>
            <a:off x="598660" y="158552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5445FB-802A-4937-82E0-06E82C22771C}"/>
              </a:ext>
            </a:extLst>
          </p:cNvPr>
          <p:cNvSpPr txBox="1"/>
          <p:nvPr/>
        </p:nvSpPr>
        <p:spPr>
          <a:xfrm>
            <a:off x="577790" y="2290005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B73C68-EC4D-4F82-A783-AA9EA97279B4}"/>
              </a:ext>
            </a:extLst>
          </p:cNvPr>
          <p:cNvSpPr txBox="1"/>
          <p:nvPr/>
        </p:nvSpPr>
        <p:spPr>
          <a:xfrm>
            <a:off x="576810" y="257982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BE8378-EA78-456E-91C3-D3BBFB82C5A5}"/>
              </a:ext>
            </a:extLst>
          </p:cNvPr>
          <p:cNvSpPr txBox="1"/>
          <p:nvPr/>
        </p:nvSpPr>
        <p:spPr>
          <a:xfrm>
            <a:off x="568274" y="285289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CF62A1-6304-4011-B54A-DDE3A48A801D}"/>
              </a:ext>
            </a:extLst>
          </p:cNvPr>
          <p:cNvSpPr txBox="1"/>
          <p:nvPr/>
        </p:nvSpPr>
        <p:spPr>
          <a:xfrm>
            <a:off x="581572" y="3619697"/>
            <a:ext cx="277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3F3734-48E0-4ACB-AF6C-67DBC65B1BD9}"/>
              </a:ext>
            </a:extLst>
          </p:cNvPr>
          <p:cNvSpPr txBox="1"/>
          <p:nvPr/>
        </p:nvSpPr>
        <p:spPr>
          <a:xfrm>
            <a:off x="581572" y="388732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A4CE8F-87BF-4CB1-932A-5CD0CE401F65}"/>
              </a:ext>
            </a:extLst>
          </p:cNvPr>
          <p:cNvSpPr txBox="1"/>
          <p:nvPr/>
        </p:nvSpPr>
        <p:spPr>
          <a:xfrm>
            <a:off x="576083" y="4165894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49FDE46-DFF8-46C4-A5C1-31C0866D1D3A}"/>
              </a:ext>
            </a:extLst>
          </p:cNvPr>
          <p:cNvSpPr txBox="1">
            <a:spLocks/>
          </p:cNvSpPr>
          <p:nvPr/>
        </p:nvSpPr>
        <p:spPr>
          <a:xfrm>
            <a:off x="844885" y="3581786"/>
            <a:ext cx="6057900" cy="132330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 Generation Agglomeration &amp; Encapsulation Fluid Bed Systems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Facility Design Assistance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Equipment Installation Support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Staff Training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 Sale, Parts &amp; Maintenance Support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2A0A6C-E7B1-421B-B313-47FD1F7E6CF2}"/>
              </a:ext>
            </a:extLst>
          </p:cNvPr>
          <p:cNvSpPr txBox="1"/>
          <p:nvPr/>
        </p:nvSpPr>
        <p:spPr>
          <a:xfrm>
            <a:off x="573579" y="447351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1195BD-3800-4911-8A02-6AA2BF153553}"/>
              </a:ext>
            </a:extLst>
          </p:cNvPr>
          <p:cNvSpPr txBox="1"/>
          <p:nvPr/>
        </p:nvSpPr>
        <p:spPr>
          <a:xfrm>
            <a:off x="576999" y="470429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5BE391A-313F-4CCF-AEF2-4FBE6B77A2E7}"/>
              </a:ext>
            </a:extLst>
          </p:cNvPr>
          <p:cNvSpPr txBox="1">
            <a:spLocks/>
          </p:cNvSpPr>
          <p:nvPr/>
        </p:nvSpPr>
        <p:spPr>
          <a:xfrm>
            <a:off x="827796" y="2249434"/>
            <a:ext cx="3801094" cy="76199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Formulation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Laboratory Testing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Pilot Plant Test to Full Scale Commercialization </a:t>
            </a:r>
          </a:p>
          <a:p>
            <a:endParaRPr lang="en-U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3CF87A-999A-4E58-8FAE-5A588BF05DFC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63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3">
            <a:extLst>
              <a:ext uri="{FF2B5EF4-FFF2-40B4-BE49-F238E27FC236}">
                <a16:creationId xmlns:a16="http://schemas.microsoft.com/office/drawing/2014/main" id="{DEF57F61-C973-4C64-9ABF-84F720071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209550"/>
            <a:ext cx="8665190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Agglomeration &amp; Instantization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19AE9A-BC21-44F5-A278-E1BD839A16B9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3">
            <a:extLst>
              <a:ext uri="{FF2B5EF4-FFF2-40B4-BE49-F238E27FC236}">
                <a16:creationId xmlns:a16="http://schemas.microsoft.com/office/drawing/2014/main" id="{F2EF86DD-0225-4F29-930F-4B905EA16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59" y="1009647"/>
            <a:ext cx="1752601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Advantages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821905-908A-4BD7-A85E-8DB767346BB2}"/>
              </a:ext>
            </a:extLst>
          </p:cNvPr>
          <p:cNvSpPr txBox="1">
            <a:spLocks/>
          </p:cNvSpPr>
          <p:nvPr/>
        </p:nvSpPr>
        <p:spPr>
          <a:xfrm>
            <a:off x="679134" y="1347425"/>
            <a:ext cx="3854766" cy="201590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Disperse and Dissolve Instantly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 Wetting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Flowability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Density for Packaging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Particles Size &amp; Structure Optimization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Dusty Powder  </a:t>
            </a:r>
          </a:p>
          <a:p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B8E84C-9276-48D8-9B73-1F593BF421A6}"/>
              </a:ext>
            </a:extLst>
          </p:cNvPr>
          <p:cNvSpPr txBox="1"/>
          <p:nvPr/>
        </p:nvSpPr>
        <p:spPr>
          <a:xfrm>
            <a:off x="437657" y="138984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46C7-3B8A-4389-B083-028EA209C1B5}"/>
              </a:ext>
            </a:extLst>
          </p:cNvPr>
          <p:cNvSpPr txBox="1"/>
          <p:nvPr/>
        </p:nvSpPr>
        <p:spPr>
          <a:xfrm>
            <a:off x="437657" y="168212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B598F-B7B3-4BA0-AE9A-151960806380}"/>
              </a:ext>
            </a:extLst>
          </p:cNvPr>
          <p:cNvSpPr txBox="1"/>
          <p:nvPr/>
        </p:nvSpPr>
        <p:spPr>
          <a:xfrm>
            <a:off x="427368" y="1934547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7592B7-56B3-43A2-A6FF-740CCBCC132F}"/>
              </a:ext>
            </a:extLst>
          </p:cNvPr>
          <p:cNvSpPr txBox="1"/>
          <p:nvPr/>
        </p:nvSpPr>
        <p:spPr>
          <a:xfrm>
            <a:off x="427368" y="221688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93AED-6FFB-4E50-8DE8-B93EE2480697}"/>
              </a:ext>
            </a:extLst>
          </p:cNvPr>
          <p:cNvSpPr txBox="1"/>
          <p:nvPr/>
        </p:nvSpPr>
        <p:spPr>
          <a:xfrm>
            <a:off x="427368" y="249387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CE688-52E9-4E87-8E71-3F67D443DA5B}"/>
              </a:ext>
            </a:extLst>
          </p:cNvPr>
          <p:cNvSpPr txBox="1"/>
          <p:nvPr/>
        </p:nvSpPr>
        <p:spPr>
          <a:xfrm>
            <a:off x="427368" y="277783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28BC470E-8F38-44C3-9FC8-B64B77D91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979266"/>
            <a:ext cx="3238498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Application Examples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52A64E-3023-4C37-A993-C544BFB7D45A}"/>
              </a:ext>
            </a:extLst>
          </p:cNvPr>
          <p:cNvSpPr txBox="1">
            <a:spLocks/>
          </p:cNvSpPr>
          <p:nvPr/>
        </p:nvSpPr>
        <p:spPr>
          <a:xfrm>
            <a:off x="4011303" y="1317842"/>
            <a:ext cx="3854766" cy="201590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Whey Protein Isolate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Cocoa Drink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Collagen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Dried Egg White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Hydrocolloids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Sweeteners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Nutraceutical/Pharmaceutical Excipients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4F1DC5-279B-4FFC-B10D-93114F312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479" y="1360266"/>
            <a:ext cx="1600339" cy="319305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4023F89-A50E-4C23-A3CF-4D617BA7B872}"/>
              </a:ext>
            </a:extLst>
          </p:cNvPr>
          <p:cNvSpPr txBox="1"/>
          <p:nvPr/>
        </p:nvSpPr>
        <p:spPr>
          <a:xfrm>
            <a:off x="3769826" y="135283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D544BE-E86A-4676-BFD8-245EE5ED0221}"/>
              </a:ext>
            </a:extLst>
          </p:cNvPr>
          <p:cNvSpPr txBox="1"/>
          <p:nvPr/>
        </p:nvSpPr>
        <p:spPr>
          <a:xfrm>
            <a:off x="3769826" y="164511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E82E22-1C2B-40E2-AE4C-2084292C1090}"/>
              </a:ext>
            </a:extLst>
          </p:cNvPr>
          <p:cNvSpPr txBox="1"/>
          <p:nvPr/>
        </p:nvSpPr>
        <p:spPr>
          <a:xfrm>
            <a:off x="3759537" y="189753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754989-CB22-43BA-8D08-DD503A3B4DBB}"/>
              </a:ext>
            </a:extLst>
          </p:cNvPr>
          <p:cNvSpPr txBox="1"/>
          <p:nvPr/>
        </p:nvSpPr>
        <p:spPr>
          <a:xfrm>
            <a:off x="3759537" y="217986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0FEDD0E-6DA4-4475-A64E-47C945407D34}"/>
              </a:ext>
            </a:extLst>
          </p:cNvPr>
          <p:cNvSpPr txBox="1"/>
          <p:nvPr/>
        </p:nvSpPr>
        <p:spPr>
          <a:xfrm>
            <a:off x="3759537" y="245686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0B79CB-A2C0-4C7C-A397-0AC716DD1F51}"/>
              </a:ext>
            </a:extLst>
          </p:cNvPr>
          <p:cNvSpPr txBox="1"/>
          <p:nvPr/>
        </p:nvSpPr>
        <p:spPr>
          <a:xfrm>
            <a:off x="3759537" y="274082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C90A65A-E76F-45CA-967D-03FD012AF7CA}"/>
              </a:ext>
            </a:extLst>
          </p:cNvPr>
          <p:cNvSpPr txBox="1"/>
          <p:nvPr/>
        </p:nvSpPr>
        <p:spPr>
          <a:xfrm>
            <a:off x="3760065" y="302478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DD4942B-B934-4584-B02D-326AEA54218E}"/>
              </a:ext>
            </a:extLst>
          </p:cNvPr>
          <p:cNvGrpSpPr/>
          <p:nvPr/>
        </p:nvGrpSpPr>
        <p:grpSpPr>
          <a:xfrm>
            <a:off x="3929934" y="3694704"/>
            <a:ext cx="1185782" cy="1259291"/>
            <a:chOff x="2752987" y="3704918"/>
            <a:chExt cx="865539" cy="97834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BC41284-94C4-434A-864E-956DFFABA3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63589" y="4449679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52FDCF2D-36B9-4E11-825E-041C20F1D3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62494" y="4133843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C01F4CD-6F9D-48CF-B8A0-5EE08D91611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4168" y="3986373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29B9C80-20D2-4A11-B6FD-34F07C8AC33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79246" y="3826352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5B4ED5FA-CFB1-480A-BD57-7C7C920234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0568" y="3704918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6F783B0-5752-4E5B-9D4F-FE5B4D1002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9712" y="3910574"/>
              <a:ext cx="182880" cy="1828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6B6F4723-3EBE-4690-A878-1D558617E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29128" y="4466918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DD2C13E5-D52B-41AC-BA65-453AAD91D30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56560" y="4074334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D856AB78-0442-4F7B-AC2F-73D62D3A03A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0355" y="4046116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59D75F7-7DBC-4632-AFF0-1A8F76697E4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08228" y="3808946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E8FE143-F1F9-45D1-8758-8EDB06401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3773" y="4555246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982BBFD-2E6B-4EB2-A9AF-9BE0A03F9B2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05717" y="4334923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0CE59E5-0C72-414E-BD2E-9910EAD4A5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7026" y="4457397"/>
              <a:ext cx="182880" cy="1828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4351F17E-E661-43D3-9150-AF748353DB0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83992" y="3835715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3E98D2B-59D2-4B8E-8E58-2C6F9F73228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37688" y="3910574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6F1597D-5543-43ED-8E93-3513EF1024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95482" y="3971801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4FFB5164-5A95-4FB8-A568-14FBA3FF31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85344" y="4281648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378228C-3565-4BCA-94B9-4FF2FD9E013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25826" y="4351470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DD06376B-A41B-4479-8702-549B6E82A7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2166" y="4192818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0479EC9C-E4B4-4FB0-87FB-89E414AB9CA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4875" y="4042403"/>
              <a:ext cx="182880" cy="1828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D0B3647-7041-4BFB-80F5-10F74711A6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969031" y="4190208"/>
              <a:ext cx="182880" cy="1828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EEDF408-E036-4BE1-AFC1-05050F149F7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52987" y="4099817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4371D37-B74D-4F76-ACB3-56ED379708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871859" y="4325750"/>
              <a:ext cx="182880" cy="1828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380DB46-AF90-487A-B811-C5A69DBD47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51805" y="4196334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29028BA4-0177-4A52-B914-9A891261AC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71175" y="3867501"/>
              <a:ext cx="182880" cy="1828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9E394EA-743C-49D6-967A-A2A6591DDD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2960" y="4338902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EE134183-0DFB-4CC3-B5F8-428D1A2106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97818" y="4269683"/>
              <a:ext cx="182880" cy="1828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5ECE3265-8864-4FFA-9CF1-0A6E9D3B761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8014" y="4507964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DADD2138-C55F-4ED6-A256-2C2C16AB20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78992" y="4376233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2A2A26AA-90C2-4691-A53F-47B849F865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9874" y="4102201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1">
                    <a:lumMod val="40000"/>
                    <a:lumOff val="6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F0FBD35-50D6-4BC0-94F3-9D1170001E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12566" y="4029030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ECBFA339-C5C8-465A-899D-FA82FA7F3609}"/>
              </a:ext>
            </a:extLst>
          </p:cNvPr>
          <p:cNvGrpSpPr/>
          <p:nvPr/>
        </p:nvGrpSpPr>
        <p:grpSpPr>
          <a:xfrm>
            <a:off x="834399" y="3762288"/>
            <a:ext cx="1211957" cy="1186336"/>
            <a:chOff x="506872" y="3720276"/>
            <a:chExt cx="884645" cy="860106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B67CCFF-F09B-4A7C-AB25-DF58DBEFA6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6872" y="4245072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22937876-39DF-4172-BB3A-38C264F8EC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98232" y="3958941"/>
              <a:ext cx="182880" cy="1828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457E2422-5E21-4DAF-AA62-7C70A2E2F6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23485" y="3992058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FFA59F2-18BF-48D0-A861-54B947CD6A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7453" y="4117056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FC90FBEC-7EDD-4DD6-956C-4AE60BA9B91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08637" y="4265725"/>
              <a:ext cx="182880" cy="1828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C0893753-CCAF-4CAF-8574-002DBB0D67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8684" y="4452366"/>
              <a:ext cx="128016" cy="12801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45B65F5C-F8DA-4FA5-8832-40100FE5FEE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90797" y="3720276"/>
              <a:ext cx="256032" cy="25603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1A6D4B70-E7A7-4C08-BA97-473B0913F9B1}"/>
              </a:ext>
            </a:extLst>
          </p:cNvPr>
          <p:cNvSpPr/>
          <p:nvPr/>
        </p:nvSpPr>
        <p:spPr>
          <a:xfrm>
            <a:off x="2251033" y="4212382"/>
            <a:ext cx="1420072" cy="293243"/>
          </a:xfrm>
          <a:prstGeom prst="rightArrow">
            <a:avLst>
              <a:gd name="adj1" fmla="val 27186"/>
              <a:gd name="adj2" fmla="val 86834"/>
            </a:avLst>
          </a:prstGeom>
          <a:gradFill flip="none" rotWithShape="1">
            <a:gsLst>
              <a:gs pos="51000">
                <a:schemeClr val="accent1">
                  <a:lumMod val="40000"/>
                  <a:lumOff val="6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tx2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 Box 3">
            <a:extLst>
              <a:ext uri="{FF2B5EF4-FFF2-40B4-BE49-F238E27FC236}">
                <a16:creationId xmlns:a16="http://schemas.microsoft.com/office/drawing/2014/main" id="{F2397240-3339-44EB-806A-E886A5530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3815" y="3922286"/>
            <a:ext cx="2084394" cy="35918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Agglomeration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1" name="Text Box 3">
            <a:extLst>
              <a:ext uri="{FF2B5EF4-FFF2-40B4-BE49-F238E27FC236}">
                <a16:creationId xmlns:a16="http://schemas.microsoft.com/office/drawing/2014/main" id="{DE5C2177-528C-45E1-995A-286A5766A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8403" y="4601829"/>
            <a:ext cx="1600339" cy="463548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solidFill>
                  <a:srgbClr val="FF0000"/>
                </a:solidFill>
                <a:latin typeface="Arial Unicode MS" pitchFamily="34" charset="-128"/>
                <a:cs typeface="Arial" pitchFamily="34" charset="0"/>
              </a:rPr>
              <a:t>Instantly Soluble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097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ggl Demo with Top View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5561" y="1505501"/>
            <a:ext cx="6116677" cy="3580849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DEF57F61-C973-4C64-9ABF-84F720071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209550"/>
            <a:ext cx="8665190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Agglomeration &amp; Instantizing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19AE9A-BC21-44F5-A278-E1BD839A16B9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Box 3">
            <a:extLst>
              <a:ext uri="{FF2B5EF4-FFF2-40B4-BE49-F238E27FC236}">
                <a16:creationId xmlns:a16="http://schemas.microsoft.com/office/drawing/2014/main" id="{99F263A9-E67E-4558-BBDC-A67718A18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0" y="4088766"/>
            <a:ext cx="2341524" cy="463548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No Agglomeration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8F00E93F-7350-40F9-B444-6022CF53A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205" y="4088766"/>
            <a:ext cx="2341524" cy="463548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FF0000"/>
                </a:solidFill>
                <a:latin typeface="Arial Unicode MS" pitchFamily="34" charset="-128"/>
                <a:cs typeface="Arial" pitchFamily="34" charset="0"/>
              </a:rPr>
              <a:t>LZL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 Agglomeration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3">
            <a:extLst>
              <a:ext uri="{FF2B5EF4-FFF2-40B4-BE49-F238E27FC236}">
                <a16:creationId xmlns:a16="http://schemas.microsoft.com/office/drawing/2014/main" id="{4457BB07-3B39-4924-986A-72853D9A0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70" y="947419"/>
            <a:ext cx="8274030" cy="633729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Video: Agglomeration makes powders disperse and dissolve instantly when added to a liquid.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669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6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 mute="1">
                <p:cTn id="12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cup, table, indoor, drink&#10;&#10;Description automatically generated">
            <a:extLst>
              <a:ext uri="{FF2B5EF4-FFF2-40B4-BE49-F238E27FC236}">
                <a16:creationId xmlns:a16="http://schemas.microsoft.com/office/drawing/2014/main" id="{34AE93D4-E96E-43E4-B411-77E2F8A656D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63" y="1485133"/>
            <a:ext cx="1858030" cy="1240477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3DE4DE-61C0-46F1-8B8C-6D2B39CEEA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363" y="2833074"/>
            <a:ext cx="1858030" cy="1528446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DEF57F61-C973-4C64-9ABF-84F720071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209550"/>
            <a:ext cx="8665190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Encapsulation &amp; Coating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19AE9A-BC21-44F5-A278-E1BD839A16B9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3">
            <a:extLst>
              <a:ext uri="{FF2B5EF4-FFF2-40B4-BE49-F238E27FC236}">
                <a16:creationId xmlns:a16="http://schemas.microsoft.com/office/drawing/2014/main" id="{F2EF86DD-0225-4F29-930F-4B905EA16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659" y="1009647"/>
            <a:ext cx="1752601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Advantages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E821905-908A-4BD7-A85E-8DB767346BB2}"/>
              </a:ext>
            </a:extLst>
          </p:cNvPr>
          <p:cNvSpPr txBox="1">
            <a:spLocks/>
          </p:cNvSpPr>
          <p:nvPr/>
        </p:nvSpPr>
        <p:spPr>
          <a:xfrm>
            <a:off x="679134" y="1347425"/>
            <a:ext cx="3854766" cy="201590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 Release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Flavor/Odor Masking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Ingredient Protection Against Moisture,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Oxygen, Heat, and Light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Shelf-life Extension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Convert Liquid into Solid for Ease of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Handling and Transportation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Coloring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B8E84C-9276-48D8-9B73-1F593BF421A6}"/>
              </a:ext>
            </a:extLst>
          </p:cNvPr>
          <p:cNvSpPr txBox="1"/>
          <p:nvPr/>
        </p:nvSpPr>
        <p:spPr>
          <a:xfrm>
            <a:off x="437657" y="138984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7246C7-3B8A-4389-B083-028EA209C1B5}"/>
              </a:ext>
            </a:extLst>
          </p:cNvPr>
          <p:cNvSpPr txBox="1"/>
          <p:nvPr/>
        </p:nvSpPr>
        <p:spPr>
          <a:xfrm>
            <a:off x="437657" y="168212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BB598F-B7B3-4BA0-AE9A-151960806380}"/>
              </a:ext>
            </a:extLst>
          </p:cNvPr>
          <p:cNvSpPr txBox="1"/>
          <p:nvPr/>
        </p:nvSpPr>
        <p:spPr>
          <a:xfrm>
            <a:off x="427368" y="1934547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93AED-6FFB-4E50-8DE8-B93EE2480697}"/>
              </a:ext>
            </a:extLst>
          </p:cNvPr>
          <p:cNvSpPr txBox="1"/>
          <p:nvPr/>
        </p:nvSpPr>
        <p:spPr>
          <a:xfrm>
            <a:off x="427368" y="249387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ACE688-52E9-4E87-8E71-3F67D443DA5B}"/>
              </a:ext>
            </a:extLst>
          </p:cNvPr>
          <p:cNvSpPr txBox="1"/>
          <p:nvPr/>
        </p:nvSpPr>
        <p:spPr>
          <a:xfrm>
            <a:off x="427368" y="277783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0" name="Text Box 3">
            <a:extLst>
              <a:ext uri="{FF2B5EF4-FFF2-40B4-BE49-F238E27FC236}">
                <a16:creationId xmlns:a16="http://schemas.microsoft.com/office/drawing/2014/main" id="{28BC470E-8F38-44C3-9FC8-B64B77D91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0102" y="1008849"/>
            <a:ext cx="3238498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Application Examples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2352A64E-3023-4C37-A993-C544BFB7D45A}"/>
              </a:ext>
            </a:extLst>
          </p:cNvPr>
          <p:cNvSpPr txBox="1">
            <a:spLocks/>
          </p:cNvSpPr>
          <p:nvPr/>
        </p:nvSpPr>
        <p:spPr>
          <a:xfrm>
            <a:off x="4735205" y="1347425"/>
            <a:ext cx="3854766" cy="2333423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Food Acid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Vitamin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Flavor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Essential oil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Probiotic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Enzyme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Nutraceutical/Pharmaceutical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 Ingredients …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4F64A3-376B-49B5-9156-E4353C831CBF}"/>
              </a:ext>
            </a:extLst>
          </p:cNvPr>
          <p:cNvSpPr txBox="1"/>
          <p:nvPr/>
        </p:nvSpPr>
        <p:spPr>
          <a:xfrm>
            <a:off x="421434" y="327789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4F8453-0A87-4E47-9D84-4F3E4CB9B4DA}"/>
              </a:ext>
            </a:extLst>
          </p:cNvPr>
          <p:cNvSpPr txBox="1"/>
          <p:nvPr/>
        </p:nvSpPr>
        <p:spPr>
          <a:xfrm>
            <a:off x="4385292" y="140373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4A826F-1111-43E7-8094-34CD9BE8F990}"/>
              </a:ext>
            </a:extLst>
          </p:cNvPr>
          <p:cNvSpPr txBox="1"/>
          <p:nvPr/>
        </p:nvSpPr>
        <p:spPr>
          <a:xfrm>
            <a:off x="4385292" y="1696017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68BA3F5-D9B3-42ED-A56F-1ED6DDE269CD}"/>
              </a:ext>
            </a:extLst>
          </p:cNvPr>
          <p:cNvSpPr txBox="1"/>
          <p:nvPr/>
        </p:nvSpPr>
        <p:spPr>
          <a:xfrm>
            <a:off x="4375003" y="223076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072DA9-AED9-4425-A190-5EF3F438541A}"/>
              </a:ext>
            </a:extLst>
          </p:cNvPr>
          <p:cNvSpPr txBox="1"/>
          <p:nvPr/>
        </p:nvSpPr>
        <p:spPr>
          <a:xfrm>
            <a:off x="4375003" y="2507768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1A1F33A-1598-4BB8-B94E-7D2BBD689DFE}"/>
              </a:ext>
            </a:extLst>
          </p:cNvPr>
          <p:cNvSpPr txBox="1"/>
          <p:nvPr/>
        </p:nvSpPr>
        <p:spPr>
          <a:xfrm>
            <a:off x="4385292" y="1966873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053BF54-B806-4826-8A16-1142946857AB}"/>
              </a:ext>
            </a:extLst>
          </p:cNvPr>
          <p:cNvSpPr>
            <a:spLocks noChangeAspect="1"/>
          </p:cNvSpPr>
          <p:nvPr/>
        </p:nvSpPr>
        <p:spPr>
          <a:xfrm>
            <a:off x="1622387" y="3594476"/>
            <a:ext cx="454119" cy="457200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35000">
                <a:schemeClr val="accent6">
                  <a:lumMod val="0"/>
                  <a:lumOff val="100000"/>
                </a:schemeClr>
              </a:gs>
              <a:gs pos="72000">
                <a:schemeClr val="tx1">
                  <a:lumMod val="65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C99F7F2A-DC84-4DD1-90FE-F2D0B36A9086}"/>
              </a:ext>
            </a:extLst>
          </p:cNvPr>
          <p:cNvSpPr/>
          <p:nvPr/>
        </p:nvSpPr>
        <p:spPr>
          <a:xfrm>
            <a:off x="2362200" y="3714750"/>
            <a:ext cx="1420072" cy="293243"/>
          </a:xfrm>
          <a:prstGeom prst="rightArrow">
            <a:avLst>
              <a:gd name="adj1" fmla="val 27186"/>
              <a:gd name="adj2" fmla="val 86834"/>
            </a:avLst>
          </a:prstGeom>
          <a:gradFill flip="none" rotWithShape="1">
            <a:gsLst>
              <a:gs pos="25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6624119-7265-41FA-A647-A79F56751BFE}"/>
              </a:ext>
            </a:extLst>
          </p:cNvPr>
          <p:cNvGrpSpPr>
            <a:grpSpLocks noChangeAspect="1"/>
          </p:cNvGrpSpPr>
          <p:nvPr/>
        </p:nvGrpSpPr>
        <p:grpSpPr>
          <a:xfrm>
            <a:off x="4036495" y="3434389"/>
            <a:ext cx="726591" cy="731520"/>
            <a:chOff x="3048000" y="1368189"/>
            <a:chExt cx="519084" cy="52260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1A64671-E80B-44AB-8CE2-2A1D609ECA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048000" y="1368189"/>
              <a:ext cx="519084" cy="522606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9B352563-323D-4CB3-B8AD-F0E609079D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32161" y="1452921"/>
              <a:ext cx="350762" cy="353142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F0280C0-2DBD-45BB-B9DF-93794811BBD8}"/>
              </a:ext>
            </a:extLst>
          </p:cNvPr>
          <p:cNvGrpSpPr/>
          <p:nvPr/>
        </p:nvGrpSpPr>
        <p:grpSpPr>
          <a:xfrm>
            <a:off x="4078086" y="4314205"/>
            <a:ext cx="726591" cy="731520"/>
            <a:chOff x="3817921" y="2511895"/>
            <a:chExt cx="726591" cy="731520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1F3C9A-3EA4-48DF-A71F-D25F8D16F2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17921" y="2511895"/>
              <a:ext cx="726591" cy="73152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accent5">
                    <a:lumMod val="60000"/>
                    <a:lumOff val="4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85592B9-EE9B-46EA-A47F-0BF17C58FC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40142" y="2638411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4297FC7-FA76-4EB2-AE87-7A7B960848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66988" y="2769773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A73F7F9F-233D-48E5-AD12-5A1F9C2DDA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06552" y="2753856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FA1296B-34D2-4BFB-A56F-3E9D68AB07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87093" y="2973401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6EF8CE2-82BC-4752-BA4E-A8A78424124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2283" y="2959365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8B4AF6D-69E4-43FC-945A-E3A7D95C31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36874" y="2614115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2841C73B-435E-42A4-B6A3-5D70B23A31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854692" y="2843082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8DB041B-4EAC-455C-B2B9-ED8A0C4D8C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94800" y="2617840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01FEA521-A9A2-4933-B645-1EE7D833E78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24134" y="2781824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4442112-B5E4-4F8A-9B54-7E947B9F2B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33310" y="2894325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1196661-47F9-47B4-902C-C802FBC96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73111" y="2881961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341269E-D5FD-4ADE-A868-BF3607811E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2733" y="2744766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23C72E0-467A-4E59-A8D3-37781AE90E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49317" y="2540856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C3F10A1A-5BD0-4C95-A394-46FFC1DD34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320390" y="3050840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D731C4C-3CC0-40FE-9DDB-52853113C1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68652" y="3128384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BFE0D73-4A36-406A-9627-72A04DD7DE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001959" y="3096560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67A20B6-D99B-494D-800F-A049220B7550}"/>
              </a:ext>
            </a:extLst>
          </p:cNvPr>
          <p:cNvGrpSpPr/>
          <p:nvPr/>
        </p:nvGrpSpPr>
        <p:grpSpPr>
          <a:xfrm>
            <a:off x="1573846" y="4357176"/>
            <a:ext cx="614074" cy="612691"/>
            <a:chOff x="1416862" y="2491326"/>
            <a:chExt cx="614074" cy="61269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0417CB8-128F-420A-AFA8-5EEAF6F4C8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62344" y="2644664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9AD52BA-537B-426F-A766-1C2EB03436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14744" y="2797064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DEFFBC8-0870-411A-9120-5AA31E13008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614674" y="2842784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4129EC36-9938-4A41-9396-75279F17A18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23920" y="3012577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9195E977-73A8-483A-8135-3677837E8F2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3850" y="3012577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BBC3346-87E7-4092-BE07-FB387E5D61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2274" y="2690384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C0EDB06-ABFB-4D51-92A2-9489C6E419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16862" y="2881961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9295854-7B30-4F84-84E5-D2A7258A55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40112" y="2984490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EEAA717-9400-497F-B7BD-8CEF453BD9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26488" y="2605253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8BFFF44-D46A-4781-BBDE-50D3AFB8B7E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78256" y="2491326"/>
              <a:ext cx="90824" cy="914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0"/>
                    <a:lumOff val="100000"/>
                  </a:schemeClr>
                </a:gs>
                <a:gs pos="35000">
                  <a:schemeClr val="accent6">
                    <a:lumMod val="0"/>
                    <a:lumOff val="100000"/>
                  </a:schemeClr>
                </a:gs>
                <a:gs pos="72000">
                  <a:schemeClr val="tx1">
                    <a:lumMod val="65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 w="12700"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366A9157-CB20-4B11-891A-C1B17375F498}"/>
              </a:ext>
            </a:extLst>
          </p:cNvPr>
          <p:cNvSpPr/>
          <p:nvPr/>
        </p:nvSpPr>
        <p:spPr>
          <a:xfrm>
            <a:off x="2381838" y="4516901"/>
            <a:ext cx="1420072" cy="293243"/>
          </a:xfrm>
          <a:prstGeom prst="rightArrow">
            <a:avLst>
              <a:gd name="adj1" fmla="val 27186"/>
              <a:gd name="adj2" fmla="val 86834"/>
            </a:avLst>
          </a:prstGeom>
          <a:gradFill flip="none" rotWithShape="1">
            <a:gsLst>
              <a:gs pos="2500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20000"/>
                  <a:lumOff val="8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 Box 3">
            <a:extLst>
              <a:ext uri="{FF2B5EF4-FFF2-40B4-BE49-F238E27FC236}">
                <a16:creationId xmlns:a16="http://schemas.microsoft.com/office/drawing/2014/main" id="{0758C929-49C4-4197-B14D-68E96B6E64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3042" y="3486492"/>
            <a:ext cx="2084394" cy="35918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Encapsulation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9" name="Text Box 3">
            <a:extLst>
              <a:ext uri="{FF2B5EF4-FFF2-40B4-BE49-F238E27FC236}">
                <a16:creationId xmlns:a16="http://schemas.microsoft.com/office/drawing/2014/main" id="{779A1945-A28C-4C66-84DA-A59320C74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7452" y="4291081"/>
            <a:ext cx="2084394" cy="35918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Encapsulation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Text Box 3">
            <a:extLst>
              <a:ext uri="{FF2B5EF4-FFF2-40B4-BE49-F238E27FC236}">
                <a16:creationId xmlns:a16="http://schemas.microsoft.com/office/drawing/2014/main" id="{C67653A2-1D35-4D29-839D-6524F90617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6613" y="3775467"/>
            <a:ext cx="2084394" cy="35918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Core-Shell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Text Box 3">
            <a:extLst>
              <a:ext uri="{FF2B5EF4-FFF2-40B4-BE49-F238E27FC236}">
                <a16:creationId xmlns:a16="http://schemas.microsoft.com/office/drawing/2014/main" id="{34EE8D60-71E2-409B-9DB5-6B830A3D1C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510" y="4675574"/>
            <a:ext cx="2084394" cy="35918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Matrix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882E064-B182-4139-A65B-1DFEDC334ED5}"/>
              </a:ext>
            </a:extLst>
          </p:cNvPr>
          <p:cNvSpPr txBox="1"/>
          <p:nvPr/>
        </p:nvSpPr>
        <p:spPr>
          <a:xfrm>
            <a:off x="4380551" y="2795787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5371D13-303A-499B-8E50-3ADB87EA5375}"/>
              </a:ext>
            </a:extLst>
          </p:cNvPr>
          <p:cNvSpPr txBox="1"/>
          <p:nvPr/>
        </p:nvSpPr>
        <p:spPr>
          <a:xfrm>
            <a:off x="4384066" y="308315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</p:spTree>
    <p:extLst>
      <p:ext uri="{BB962C8B-B14F-4D97-AF65-F5344CB8AC3E}">
        <p14:creationId xmlns:p14="http://schemas.microsoft.com/office/powerpoint/2010/main" val="132786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 Box 3">
            <a:extLst>
              <a:ext uri="{FF2B5EF4-FFF2-40B4-BE49-F238E27FC236}">
                <a16:creationId xmlns:a16="http://schemas.microsoft.com/office/drawing/2014/main" id="{91B71066-CC23-481E-9D9B-4BECE6378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209550"/>
            <a:ext cx="8665190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Encapsulation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 &amp; Coating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F837B8FE-07AB-4735-A551-642650C6F484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2" descr="Encap Edited">
            <a:extLst>
              <a:ext uri="{FF2B5EF4-FFF2-40B4-BE49-F238E27FC236}">
                <a16:creationId xmlns:a16="http://schemas.microsoft.com/office/drawing/2014/main" id="{8CD71703-F004-4D35-918D-EAF55E422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648" y="1289451"/>
            <a:ext cx="2712250" cy="1847018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pic>
        <p:nvPicPr>
          <p:cNvPr id="80" name="Picture 3">
            <a:extLst>
              <a:ext uri="{FF2B5EF4-FFF2-40B4-BE49-F238E27FC236}">
                <a16:creationId xmlns:a16="http://schemas.microsoft.com/office/drawing/2014/main" id="{4A9F6898-198A-4300-80BA-87866EDDD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150" y="3136469"/>
            <a:ext cx="2714948" cy="1923074"/>
          </a:xfrm>
          <a:prstGeom prst="rect">
            <a:avLst/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83" name="Text Box 3">
            <a:extLst>
              <a:ext uri="{FF2B5EF4-FFF2-40B4-BE49-F238E27FC236}">
                <a16:creationId xmlns:a16="http://schemas.microsoft.com/office/drawing/2014/main" id="{1AA29397-EDDF-413C-A23A-8B53B0C3D3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4124" y="2777285"/>
            <a:ext cx="2084394" cy="35918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Particle Coating 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4" name="Text Box 3">
            <a:extLst>
              <a:ext uri="{FF2B5EF4-FFF2-40B4-BE49-F238E27FC236}">
                <a16:creationId xmlns:a16="http://schemas.microsoft.com/office/drawing/2014/main" id="{AB8EFF09-24ED-41FE-AA19-F13A8C4E0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0806" y="4781550"/>
            <a:ext cx="2084394" cy="35918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Core-Shell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Monosphere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5" name="Content Placeholder 2">
            <a:extLst>
              <a:ext uri="{FF2B5EF4-FFF2-40B4-BE49-F238E27FC236}">
                <a16:creationId xmlns:a16="http://schemas.microsoft.com/office/drawing/2014/main" id="{B51BDCB3-B012-4443-A789-CFB8DCFAAB67}"/>
              </a:ext>
            </a:extLst>
          </p:cNvPr>
          <p:cNvSpPr txBox="1">
            <a:spLocks/>
          </p:cNvSpPr>
          <p:nvPr/>
        </p:nvSpPr>
        <p:spPr>
          <a:xfrm>
            <a:off x="304800" y="693848"/>
            <a:ext cx="6621651" cy="761998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143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5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5572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3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00113" indent="-214313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2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1572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500188" indent="-128588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05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None/>
            </a:pPr>
            <a:endParaRPr lang="en-US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ClrTx/>
              <a:buSzTx/>
              <a:buFont typeface="Wingdings 3" panose="05040102010807070707" pitchFamily="18" charset="2"/>
              <a:buNone/>
            </a:pPr>
            <a:r>
              <a:rPr lang="en-US" altLang="en-US" sz="1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LZL R&amp;D Encapsulation Prototypes</a:t>
            </a:r>
          </a:p>
          <a:p>
            <a:endParaRPr 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6" name="Monosphere Demo.wmv">
            <a:hlinkClick r:id="" action="ppaction://media"/>
            <a:extLst>
              <a:ext uri="{FF2B5EF4-FFF2-40B4-BE49-F238E27FC236}">
                <a16:creationId xmlns:a16="http://schemas.microsoft.com/office/drawing/2014/main" id="{010865A4-2B77-4F14-BB6F-9450E3CC8A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rot="5400000">
            <a:off x="4405525" y="1678918"/>
            <a:ext cx="3664359" cy="2998107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87" name="Text Box 3">
            <a:extLst>
              <a:ext uri="{FF2B5EF4-FFF2-40B4-BE49-F238E27FC236}">
                <a16:creationId xmlns:a16="http://schemas.microsoft.com/office/drawing/2014/main" id="{E180A506-4112-4D3E-A9DE-875904FBC3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4727166"/>
            <a:ext cx="3200400" cy="359184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Produce Core-Shell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Monospheres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37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80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8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ncap Demo_Small.wmv">
            <a:hlinkClick r:id="" action="ppaction://media"/>
          </p:cNvPr>
          <p:cNvPicPr preferRelativeResize="0"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1005" y="1504950"/>
            <a:ext cx="6096000" cy="35814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E4D69FB1-8EA6-4FD2-B3AC-680C3A3355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8683" y="4277994"/>
            <a:ext cx="2341524" cy="463548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No Encapsulation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80D9264B-85DA-425A-907D-A06D75A50A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9005" y="4277994"/>
            <a:ext cx="2341524" cy="463548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000" b="1" dirty="0">
                <a:solidFill>
                  <a:srgbClr val="FF0000"/>
                </a:solidFill>
                <a:latin typeface="Arial Unicode MS" pitchFamily="34" charset="-128"/>
                <a:cs typeface="Arial" pitchFamily="34" charset="0"/>
              </a:rPr>
              <a:t>LZL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 pitchFamily="34" charset="-128"/>
                <a:cs typeface="Arial" pitchFamily="34" charset="0"/>
              </a:rPr>
              <a:t> Encapsulation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CC8FB761-E754-41C8-BFC6-43CF1FB035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209550"/>
            <a:ext cx="8665190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Encapsulation &amp; Coating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78A6B4A-8355-4E23-ACFF-97E19E0BEE9C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3">
            <a:extLst>
              <a:ext uri="{FF2B5EF4-FFF2-40B4-BE49-F238E27FC236}">
                <a16:creationId xmlns:a16="http://schemas.microsoft.com/office/drawing/2014/main" id="{721ECC0D-61F2-4F68-A102-982291192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70" y="947419"/>
            <a:ext cx="8458200" cy="633729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Arial Unicode MS" pitchFamily="34" charset="-128"/>
                <a:cs typeface="Arial" pitchFamily="34" charset="0"/>
              </a:rPr>
              <a:t>Video: Encapsulation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 forms a coating layer on products and significantly changes their surface properties, e.g</a:t>
            </a:r>
            <a:r>
              <a:rPr lang="en-US" altLang="en-US" b="1" dirty="0">
                <a:latin typeface="Arial Unicode MS" pitchFamily="34" charset="-128"/>
                <a:cs typeface="Arial" pitchFamily="34" charset="0"/>
              </a:rPr>
              <a:t>., from water soluble to water insoluble 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84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3">
            <a:extLst>
              <a:ext uri="{FF2B5EF4-FFF2-40B4-BE49-F238E27FC236}">
                <a16:creationId xmlns:a16="http://schemas.microsoft.com/office/drawing/2014/main" id="{A690F911-D7B9-48C5-8C20-832E31BC4C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971550"/>
            <a:ext cx="4970888" cy="1600197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itchFamily="34" charset="0"/>
                <a:cs typeface="Arial" pitchFamily="34" charset="0"/>
              </a:rPr>
              <a:t>LZL assists clients with all particle process needs utilizing our full range of in-house pilot/lab equipment.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b="1" dirty="0">
                <a:latin typeface="Arial" pitchFamily="34" charset="0"/>
                <a:cs typeface="Arial" pitchFamily="34" charset="0"/>
              </a:rPr>
              <a:t>From development to product launch, we are here to provide varied support and solutions for your process challenges</a:t>
            </a: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3">
            <a:extLst>
              <a:ext uri="{FF2B5EF4-FFF2-40B4-BE49-F238E27FC236}">
                <a16:creationId xmlns:a16="http://schemas.microsoft.com/office/drawing/2014/main" id="{055638BD-ACBD-4CD1-B9E5-C4715E923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610" y="57150"/>
            <a:ext cx="4803759" cy="762000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none" strike="noStrike" cap="none" normalizeH="0" baseline="0" dirty="0">
                <a:ln>
                  <a:noFill/>
                </a:ln>
                <a:effectLst/>
                <a:latin typeface="Arial Unicode MS" pitchFamily="34" charset="-128"/>
                <a:cs typeface="Arial" pitchFamily="34" charset="0"/>
              </a:rPr>
              <a:t>Contract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tx1">
                    <a:lumMod val="95000"/>
                  </a:schemeClr>
                </a:solidFill>
                <a:effectLst/>
                <a:latin typeface="Arial Unicode MS" pitchFamily="34" charset="-128"/>
                <a:cs typeface="Arial" pitchFamily="34" charset="0"/>
              </a:rPr>
              <a:t> Research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>
                  <a:lumMod val="95000"/>
                </a:schemeClr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5445FB-802A-4937-82E0-06E82C22771C}"/>
              </a:ext>
            </a:extLst>
          </p:cNvPr>
          <p:cNvSpPr txBox="1"/>
          <p:nvPr/>
        </p:nvSpPr>
        <p:spPr>
          <a:xfrm>
            <a:off x="437985" y="2467160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B73C68-EC4D-4F82-A783-AA9EA97279B4}"/>
              </a:ext>
            </a:extLst>
          </p:cNvPr>
          <p:cNvSpPr txBox="1"/>
          <p:nvPr/>
        </p:nvSpPr>
        <p:spPr>
          <a:xfrm>
            <a:off x="437985" y="3103766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5BE391A-313F-4CCF-AEF2-4FBE6B77A2E7}"/>
              </a:ext>
            </a:extLst>
          </p:cNvPr>
          <p:cNvSpPr txBox="1">
            <a:spLocks/>
          </p:cNvSpPr>
          <p:nvPr/>
        </p:nvSpPr>
        <p:spPr>
          <a:xfrm>
            <a:off x="762000" y="2388866"/>
            <a:ext cx="4690011" cy="1859284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575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3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ct val="20000"/>
              </a:spcBef>
              <a:spcAft>
                <a:spcPts val="45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None/>
              <a:defRPr sz="105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Formulation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Fluid Bed Pilot Plant Test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Commercialization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Particles Physical Properties Testing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Surface Property Modification &amp; Testing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Milling, Spray Drying, Prilling, Extrusion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Emulsification &amp; Colloids Preparation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</a:p>
          <a:p>
            <a:endParaRPr lang="en-US" sz="1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D3CF87A-999A-4E58-8FAE-5A588BF05DFC}"/>
              </a:ext>
            </a:extLst>
          </p:cNvPr>
          <p:cNvCxnSpPr>
            <a:cxnSpLocks/>
          </p:cNvCxnSpPr>
          <p:nvPr/>
        </p:nvCxnSpPr>
        <p:spPr>
          <a:xfrm>
            <a:off x="304800" y="819150"/>
            <a:ext cx="845820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1D4AA8E-6BCA-4DD4-BB48-805B396D56B3}"/>
              </a:ext>
            </a:extLst>
          </p:cNvPr>
          <p:cNvSpPr txBox="1"/>
          <p:nvPr/>
        </p:nvSpPr>
        <p:spPr>
          <a:xfrm>
            <a:off x="437985" y="277485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40B37A-B6FD-48C1-A90F-A51E48660644}"/>
              </a:ext>
            </a:extLst>
          </p:cNvPr>
          <p:cNvSpPr txBox="1"/>
          <p:nvPr/>
        </p:nvSpPr>
        <p:spPr>
          <a:xfrm>
            <a:off x="440570" y="3426359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2E6FE9-4031-4D0D-89F6-590B9D2F1D16}"/>
              </a:ext>
            </a:extLst>
          </p:cNvPr>
          <p:cNvSpPr txBox="1"/>
          <p:nvPr/>
        </p:nvSpPr>
        <p:spPr>
          <a:xfrm>
            <a:off x="438977" y="3748952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2743BB5-AFE7-4EAD-9126-501437293CCC}"/>
              </a:ext>
            </a:extLst>
          </p:cNvPr>
          <p:cNvSpPr txBox="1"/>
          <p:nvPr/>
        </p:nvSpPr>
        <p:spPr>
          <a:xfrm>
            <a:off x="434474" y="404735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6BFD329-0DB4-4284-9ABD-3AC6C3163313}"/>
              </a:ext>
            </a:extLst>
          </p:cNvPr>
          <p:cNvSpPr txBox="1"/>
          <p:nvPr/>
        </p:nvSpPr>
        <p:spPr>
          <a:xfrm>
            <a:off x="434474" y="4368291"/>
            <a:ext cx="277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●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C8B3730-2BD0-441F-B451-852E94C53548}"/>
              </a:ext>
            </a:extLst>
          </p:cNvPr>
          <p:cNvGrpSpPr/>
          <p:nvPr/>
        </p:nvGrpSpPr>
        <p:grpSpPr>
          <a:xfrm>
            <a:off x="5359515" y="920801"/>
            <a:ext cx="3553853" cy="3936949"/>
            <a:chOff x="5359515" y="920801"/>
            <a:chExt cx="3553853" cy="3936949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A0286B6-AE1B-4E20-9DD0-E523BBAC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9515" y="920801"/>
              <a:ext cx="1329863" cy="1731011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D9FF641-8CBA-43E1-9E94-C814627E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378" y="950992"/>
              <a:ext cx="1088273" cy="756617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8EEA292-B520-4382-9CBE-6FF710D43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378" y="3429270"/>
              <a:ext cx="2223990" cy="1428480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3" name="Picture 2" descr="A picture containing text, indoor, appliance&#10;&#10;Description automatically generated">
              <a:extLst>
                <a:ext uri="{FF2B5EF4-FFF2-40B4-BE49-F238E27FC236}">
                  <a16:creationId xmlns:a16="http://schemas.microsoft.com/office/drawing/2014/main" id="{BB13FC7A-E29D-4B2A-AA06-6FF58C89E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871" y="1733550"/>
              <a:ext cx="1106616" cy="875545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5" name="Picture 4" descr="A picture containing wall, indoor, table, desk&#10;&#10;Description automatically generated">
              <a:extLst>
                <a:ext uri="{FF2B5EF4-FFF2-40B4-BE49-F238E27FC236}">
                  <a16:creationId xmlns:a16="http://schemas.microsoft.com/office/drawing/2014/main" id="{8FECF7EF-6198-415E-AEDE-F817D1131C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378" y="1733550"/>
              <a:ext cx="1088273" cy="810513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8" name="Picture 7" descr="A picture containing indoor, wall, items&#10;&#10;Description automatically generated">
              <a:extLst>
                <a:ext uri="{FF2B5EF4-FFF2-40B4-BE49-F238E27FC236}">
                  <a16:creationId xmlns:a16="http://schemas.microsoft.com/office/drawing/2014/main" id="{E4FB426A-631E-4485-9D88-AF57D9FD1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5871" y="2615539"/>
              <a:ext cx="1116975" cy="829118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3" name="Picture 12" descr="A picture containing wall, indoor, cluttered&#10;&#10;Description automatically generated">
              <a:extLst>
                <a:ext uri="{FF2B5EF4-FFF2-40B4-BE49-F238E27FC236}">
                  <a16:creationId xmlns:a16="http://schemas.microsoft.com/office/drawing/2014/main" id="{AF15B9F1-6269-41ED-A208-9F6476E27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3498" y="2644524"/>
              <a:ext cx="1291908" cy="2165980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5" name="Picture 14" descr="A picture containing indoor, chair, projector&#10;&#10;Description automatically generated">
              <a:extLst>
                <a:ext uri="{FF2B5EF4-FFF2-40B4-BE49-F238E27FC236}">
                  <a16:creationId xmlns:a16="http://schemas.microsoft.com/office/drawing/2014/main" id="{31C9CB53-CD35-4173-8A1B-2C28223A5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5997" y="945334"/>
              <a:ext cx="1041996" cy="756615"/>
            </a:xfrm>
            <a:prstGeom prst="rect">
              <a:avLst/>
            </a:prstGeom>
            <a:effectLst>
              <a:softEdge rad="63500"/>
            </a:effectLst>
          </p:spPr>
        </p:pic>
        <p:pic>
          <p:nvPicPr>
            <p:cNvPr id="19" name="Picture 18" descr="A picture containing indoor, wall, stainless, steel&#10;&#10;Description automatically generated">
              <a:extLst>
                <a:ext uri="{FF2B5EF4-FFF2-40B4-BE49-F238E27FC236}">
                  <a16:creationId xmlns:a16="http://schemas.microsoft.com/office/drawing/2014/main" id="{6B949CAF-8A32-4119-8E5A-64EA0A554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9389" y="2592598"/>
              <a:ext cx="1167929" cy="862485"/>
            </a:xfrm>
            <a:prstGeom prst="rect">
              <a:avLst/>
            </a:prstGeom>
            <a:effectLst>
              <a:softEdge rad="63500"/>
            </a:effectLst>
          </p:spPr>
        </p:pic>
      </p:grpSp>
    </p:spTree>
    <p:extLst>
      <p:ext uri="{BB962C8B-B14F-4D97-AF65-F5344CB8AC3E}">
        <p14:creationId xmlns:p14="http://schemas.microsoft.com/office/powerpoint/2010/main" val="1351630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3010</TotalTime>
  <Words>836</Words>
  <Application>Microsoft Office PowerPoint</Application>
  <PresentationFormat>On-screen Show (16:9)</PresentationFormat>
  <Paragraphs>213</Paragraphs>
  <Slides>14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 Unicode MS</vt:lpstr>
      <vt:lpstr>Arial</vt:lpstr>
      <vt:lpstr>Arial Black</vt:lpstr>
      <vt:lpstr>Calibri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5 KG R&amp;D Agglomeration &amp; Encapsulation System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Melody Hanson</dc:creator>
  <cp:lastModifiedBy>Melody Hanson</cp:lastModifiedBy>
  <cp:revision>169</cp:revision>
  <dcterms:created xsi:type="dcterms:W3CDTF">2018-04-19T20:24:41Z</dcterms:created>
  <dcterms:modified xsi:type="dcterms:W3CDTF">2023-10-31T22:53:03Z</dcterms:modified>
</cp:coreProperties>
</file>